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32100838" cy="43073638"/>
  <p:defaultText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368">
          <p15:clr>
            <a:srgbClr val="A4A3A4"/>
          </p15:clr>
        </p15:guide>
        <p15:guide id="2" pos="14064">
          <p15:clr>
            <a:srgbClr val="A4A3A4"/>
          </p15:clr>
        </p15:guide>
        <p15:guide id="3" pos="13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491488"/>
    <a:srgbClr val="601E9C"/>
    <a:srgbClr val="6F31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Objects="1">
      <p:cViewPr varScale="1">
        <p:scale>
          <a:sx n="22" d="100"/>
          <a:sy n="22" d="100"/>
        </p:scale>
        <p:origin x="-1722" y="-108"/>
      </p:cViewPr>
      <p:guideLst>
        <p:guide orient="horz" pos="10368"/>
        <p:guide pos="14064"/>
        <p:guide pos="138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3910363" cy="2161162"/>
          </a:xfrm>
          <a:prstGeom prst="rect">
            <a:avLst/>
          </a:prstGeom>
        </p:spPr>
        <p:txBody>
          <a:bodyPr vert="horz" lIns="429567" tIns="214783" rIns="429567" bIns="214783" rtlCol="0"/>
          <a:lstStyle>
            <a:lvl1pPr algn="l">
              <a:defRPr sz="5600"/>
            </a:lvl1pPr>
          </a:lstStyle>
          <a:p>
            <a:endParaRPr lang="en-US"/>
          </a:p>
        </p:txBody>
      </p:sp>
      <p:sp>
        <p:nvSpPr>
          <p:cNvPr id="3" name="Date Placeholder 2"/>
          <p:cNvSpPr>
            <a:spLocks noGrp="1"/>
          </p:cNvSpPr>
          <p:nvPr>
            <p:ph type="dt" idx="1"/>
          </p:nvPr>
        </p:nvSpPr>
        <p:spPr>
          <a:xfrm>
            <a:off x="18183047" y="0"/>
            <a:ext cx="13910363" cy="2161162"/>
          </a:xfrm>
          <a:prstGeom prst="rect">
            <a:avLst/>
          </a:prstGeom>
        </p:spPr>
        <p:txBody>
          <a:bodyPr vert="horz" lIns="429567" tIns="214783" rIns="429567" bIns="214783" rtlCol="0"/>
          <a:lstStyle>
            <a:lvl1pPr algn="r">
              <a:defRPr sz="5600"/>
            </a:lvl1pPr>
          </a:lstStyle>
          <a:p>
            <a:fld id="{9A867709-6D13-45A0-A585-3701892E50A2}" type="datetimeFigureOut">
              <a:rPr lang="en-US" smtClean="0"/>
              <a:pPr/>
              <a:t>5/21/2015</a:t>
            </a:fld>
            <a:endParaRPr lang="en-US"/>
          </a:p>
        </p:txBody>
      </p:sp>
      <p:sp>
        <p:nvSpPr>
          <p:cNvPr id="4" name="Slide Image Placeholder 3"/>
          <p:cNvSpPr>
            <a:spLocks noGrp="1" noRot="1" noChangeAspect="1"/>
          </p:cNvSpPr>
          <p:nvPr>
            <p:ph type="sldImg" idx="2"/>
          </p:nvPr>
        </p:nvSpPr>
        <p:spPr>
          <a:xfrm>
            <a:off x="6359525" y="5384800"/>
            <a:ext cx="19381788" cy="14536738"/>
          </a:xfrm>
          <a:prstGeom prst="rect">
            <a:avLst/>
          </a:prstGeom>
          <a:noFill/>
          <a:ln w="12700">
            <a:solidFill>
              <a:prstClr val="black"/>
            </a:solidFill>
          </a:ln>
        </p:spPr>
        <p:txBody>
          <a:bodyPr vert="horz" lIns="429567" tIns="214783" rIns="429567" bIns="214783" rtlCol="0" anchor="ctr"/>
          <a:lstStyle/>
          <a:p>
            <a:endParaRPr lang="en-US"/>
          </a:p>
        </p:txBody>
      </p:sp>
      <p:sp>
        <p:nvSpPr>
          <p:cNvPr id="5" name="Notes Placeholder 4"/>
          <p:cNvSpPr>
            <a:spLocks noGrp="1"/>
          </p:cNvSpPr>
          <p:nvPr>
            <p:ph type="body" sz="quarter" idx="3"/>
          </p:nvPr>
        </p:nvSpPr>
        <p:spPr>
          <a:xfrm>
            <a:off x="3210084" y="20729188"/>
            <a:ext cx="25680670" cy="16960245"/>
          </a:xfrm>
          <a:prstGeom prst="rect">
            <a:avLst/>
          </a:prstGeom>
        </p:spPr>
        <p:txBody>
          <a:bodyPr vert="horz" lIns="429567" tIns="214783" rIns="429567" bIns="2147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0912483"/>
            <a:ext cx="13910363" cy="2161158"/>
          </a:xfrm>
          <a:prstGeom prst="rect">
            <a:avLst/>
          </a:prstGeom>
        </p:spPr>
        <p:txBody>
          <a:bodyPr vert="horz" lIns="429567" tIns="214783" rIns="429567" bIns="214783" rtlCol="0" anchor="b"/>
          <a:lstStyle>
            <a:lvl1pPr algn="l">
              <a:defRPr sz="5600"/>
            </a:lvl1pPr>
          </a:lstStyle>
          <a:p>
            <a:endParaRPr lang="en-US"/>
          </a:p>
        </p:txBody>
      </p:sp>
      <p:sp>
        <p:nvSpPr>
          <p:cNvPr id="7" name="Slide Number Placeholder 6"/>
          <p:cNvSpPr>
            <a:spLocks noGrp="1"/>
          </p:cNvSpPr>
          <p:nvPr>
            <p:ph type="sldNum" sz="quarter" idx="5"/>
          </p:nvPr>
        </p:nvSpPr>
        <p:spPr>
          <a:xfrm>
            <a:off x="18183047" y="40912483"/>
            <a:ext cx="13910363" cy="2161158"/>
          </a:xfrm>
          <a:prstGeom prst="rect">
            <a:avLst/>
          </a:prstGeom>
        </p:spPr>
        <p:txBody>
          <a:bodyPr vert="horz" lIns="429567" tIns="214783" rIns="429567" bIns="214783" rtlCol="0" anchor="b"/>
          <a:lstStyle>
            <a:lvl1pPr algn="r">
              <a:defRPr sz="5600"/>
            </a:lvl1pPr>
          </a:lstStyle>
          <a:p>
            <a:fld id="{5441C733-9DCF-4221-8A45-7EA6F6BC9BFF}" type="slidenum">
              <a:rPr lang="en-US" smtClean="0"/>
              <a:pPr/>
              <a:t>‹#›</a:t>
            </a:fld>
            <a:endParaRPr lang="en-US"/>
          </a:p>
        </p:txBody>
      </p:sp>
    </p:spTree>
    <p:extLst>
      <p:ext uri="{BB962C8B-B14F-4D97-AF65-F5344CB8AC3E}">
        <p14:creationId xmlns:p14="http://schemas.microsoft.com/office/powerpoint/2010/main" val="36095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1C733-9DCF-4221-8A45-7EA6F6BC9BFF}" type="slidenum">
              <a:rPr lang="en-US" smtClean="0"/>
              <a:pPr/>
              <a:t>1</a:t>
            </a:fld>
            <a:endParaRPr lang="en-US"/>
          </a:p>
        </p:txBody>
      </p:sp>
    </p:spTree>
    <p:extLst>
      <p:ext uri="{BB962C8B-B14F-4D97-AF65-F5344CB8AC3E}">
        <p14:creationId xmlns:p14="http://schemas.microsoft.com/office/powerpoint/2010/main" val="395108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14" indent="0" algn="ctr">
              <a:buNone/>
              <a:defRPr>
                <a:solidFill>
                  <a:schemeClr val="tx1">
                    <a:tint val="75000"/>
                  </a:schemeClr>
                </a:solidFill>
              </a:defRPr>
            </a:lvl2pPr>
            <a:lvl3pPr marL="4389028" indent="0" algn="ctr">
              <a:buNone/>
              <a:defRPr>
                <a:solidFill>
                  <a:schemeClr val="tx1">
                    <a:tint val="75000"/>
                  </a:schemeClr>
                </a:solidFill>
              </a:defRPr>
            </a:lvl3pPr>
            <a:lvl4pPr marL="6583543" indent="0" algn="ctr">
              <a:buNone/>
              <a:defRPr>
                <a:solidFill>
                  <a:schemeClr val="tx1">
                    <a:tint val="75000"/>
                  </a:schemeClr>
                </a:solidFill>
              </a:defRPr>
            </a:lvl4pPr>
            <a:lvl5pPr marL="8778057" indent="0" algn="ctr">
              <a:buNone/>
              <a:defRPr>
                <a:solidFill>
                  <a:schemeClr val="tx1">
                    <a:tint val="75000"/>
                  </a:schemeClr>
                </a:solidFill>
              </a:defRPr>
            </a:lvl5pPr>
            <a:lvl6pPr marL="10972571" indent="0" algn="ctr">
              <a:buNone/>
              <a:defRPr>
                <a:solidFill>
                  <a:schemeClr val="tx1">
                    <a:tint val="75000"/>
                  </a:schemeClr>
                </a:solidFill>
              </a:defRPr>
            </a:lvl6pPr>
            <a:lvl7pPr marL="13167085" indent="0" algn="ctr">
              <a:buNone/>
              <a:defRPr>
                <a:solidFill>
                  <a:schemeClr val="tx1">
                    <a:tint val="75000"/>
                  </a:schemeClr>
                </a:solidFill>
              </a:defRPr>
            </a:lvl7pPr>
            <a:lvl8pPr marL="15361599" indent="0" algn="ctr">
              <a:buNone/>
              <a:defRPr>
                <a:solidFill>
                  <a:schemeClr val="tx1">
                    <a:tint val="75000"/>
                  </a:schemeClr>
                </a:solidFill>
              </a:defRPr>
            </a:lvl8pPr>
            <a:lvl9pPr marL="175561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7E3AA4-1B62-CD4A-9CB1-B5DB848C649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79619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E3AA4-1B62-CD4A-9CB1-B5DB848C649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3166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1" y="4221482"/>
            <a:ext cx="35547303" cy="898779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01946" y="4221482"/>
            <a:ext cx="105925617" cy="898779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E3AA4-1B62-CD4A-9CB1-B5DB848C649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353534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E3AA4-1B62-CD4A-9CB1-B5DB848C649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147299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5"/>
            <a:ext cx="37307520" cy="7200897"/>
          </a:xfrm>
        </p:spPr>
        <p:txBody>
          <a:bodyPr anchor="b"/>
          <a:lstStyle>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5"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E3AA4-1B62-CD4A-9CB1-B5DB848C649D}"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3952415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01944" y="24582122"/>
            <a:ext cx="70736457"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9369923" y="24582122"/>
            <a:ext cx="7073646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E3AA4-1B62-CD4A-9CB1-B5DB848C649D}"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1626680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3"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1" y="10439400"/>
            <a:ext cx="19392903"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3"/>
            <a:ext cx="19400520" cy="3070857"/>
          </a:xfrm>
        </p:spPr>
        <p:txBody>
          <a:bodyPr anchor="b"/>
          <a:lstStyle>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5"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7E3AA4-1B62-CD4A-9CB1-B5DB848C649D}" type="datetimeFigureOut">
              <a:rPr lang="en-US" smtClean="0"/>
              <a:pPr/>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184342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E3AA4-1B62-CD4A-9CB1-B5DB848C649D}" type="datetimeFigureOut">
              <a:rPr lang="en-US" smtClean="0"/>
              <a:pPr/>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279207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E3AA4-1B62-CD4A-9CB1-B5DB848C649D}" type="datetimeFigureOut">
              <a:rPr lang="en-US" smtClean="0"/>
              <a:pPr/>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266686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lvl1pPr algn="l">
              <a:defRPr sz="9700" b="1"/>
            </a:lvl1pPr>
          </a:lstStyle>
          <a:p>
            <a:r>
              <a:rPr lang="en-US" smtClean="0"/>
              <a:t>Click to edit Master title style</a:t>
            </a:r>
            <a:endParaRPr lang="en-US"/>
          </a:p>
        </p:txBody>
      </p:sp>
      <p:sp>
        <p:nvSpPr>
          <p:cNvPr id="3" name="Content Placeholder 2"/>
          <p:cNvSpPr>
            <a:spLocks noGrp="1"/>
          </p:cNvSpPr>
          <p:nvPr>
            <p:ph idx="1"/>
          </p:nvPr>
        </p:nvSpPr>
        <p:spPr>
          <a:xfrm>
            <a:off x="17160240" y="1310642"/>
            <a:ext cx="24536400"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3" cy="22517103"/>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E3AA4-1B62-CD4A-9CB1-B5DB848C649D}"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355930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0" cy="2720343"/>
          </a:xfrm>
        </p:spPr>
        <p:txBody>
          <a:bodyPr anchor="b"/>
          <a:lstStyle>
            <a:lvl1pPr algn="l">
              <a:defRPr sz="97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p:spPr>
        <p:txBody>
          <a:bodyPr/>
          <a:lstStyle>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5" indent="0">
              <a:buNone/>
              <a:defRPr sz="9700"/>
            </a:lvl9pPr>
          </a:lstStyle>
          <a:p>
            <a:endParaRPr lang="en-US"/>
          </a:p>
        </p:txBody>
      </p:sp>
      <p:sp>
        <p:nvSpPr>
          <p:cNvPr id="4" name="Text Placeholder 3"/>
          <p:cNvSpPr>
            <a:spLocks noGrp="1"/>
          </p:cNvSpPr>
          <p:nvPr>
            <p:ph type="body" sz="half" idx="2"/>
          </p:nvPr>
        </p:nvSpPr>
        <p:spPr>
          <a:xfrm>
            <a:off x="8602983" y="25763223"/>
            <a:ext cx="26334720" cy="3863337"/>
          </a:xfrm>
        </p:spPr>
        <p:txBody>
          <a:bodyPr/>
          <a:lstStyle>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5"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E3AA4-1B62-CD4A-9CB1-B5DB848C649D}"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C1898-7762-C147-BEA8-DC0A30970B70}" type="slidenum">
              <a:rPr lang="en-US" smtClean="0"/>
              <a:pPr/>
              <a:t>‹#›</a:t>
            </a:fld>
            <a:endParaRPr lang="en-US"/>
          </a:p>
        </p:txBody>
      </p:sp>
    </p:spTree>
    <p:extLst>
      <p:ext uri="{BB962C8B-B14F-4D97-AF65-F5344CB8AC3E}">
        <p14:creationId xmlns:p14="http://schemas.microsoft.com/office/powerpoint/2010/main" val="295138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903" tIns="219451" rIns="438903" bIns="2194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2"/>
            <a:ext cx="39502080" cy="21724623"/>
          </a:xfrm>
          <a:prstGeom prst="rect">
            <a:avLst/>
          </a:prstGeom>
        </p:spPr>
        <p:txBody>
          <a:bodyPr vert="horz" lIns="438903" tIns="219451" rIns="438903" bIns="2194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903" tIns="219451" rIns="438903" bIns="219451" rtlCol="0" anchor="ctr"/>
          <a:lstStyle>
            <a:lvl1pPr algn="l">
              <a:defRPr sz="5700">
                <a:solidFill>
                  <a:schemeClr val="tx1">
                    <a:tint val="75000"/>
                  </a:schemeClr>
                </a:solidFill>
              </a:defRPr>
            </a:lvl1pPr>
          </a:lstStyle>
          <a:p>
            <a:fld id="{0D7E3AA4-1B62-CD4A-9CB1-B5DB848C649D}" type="datetimeFigureOut">
              <a:rPr lang="en-US" smtClean="0"/>
              <a:pPr/>
              <a:t>5/21/2015</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903" tIns="219451" rIns="438903" bIns="21945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903" tIns="219451" rIns="438903" bIns="219451" rtlCol="0" anchor="ctr"/>
          <a:lstStyle>
            <a:lvl1pPr algn="r">
              <a:defRPr sz="5700">
                <a:solidFill>
                  <a:schemeClr val="tx1">
                    <a:tint val="75000"/>
                  </a:schemeClr>
                </a:solidFill>
              </a:defRPr>
            </a:lvl1pPr>
          </a:lstStyle>
          <a:p>
            <a:fld id="{FF6C1898-7762-C147-BEA8-DC0A30970B70}" type="slidenum">
              <a:rPr lang="en-US" smtClean="0"/>
              <a:pPr/>
              <a:t>‹#›</a:t>
            </a:fld>
            <a:endParaRPr lang="en-US"/>
          </a:p>
        </p:txBody>
      </p:sp>
    </p:spTree>
    <p:extLst>
      <p:ext uri="{BB962C8B-B14F-4D97-AF65-F5344CB8AC3E}">
        <p14:creationId xmlns:p14="http://schemas.microsoft.com/office/powerpoint/2010/main" val="254863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14" rtl="0" eaLnBrk="1" latinLnBrk="0" hangingPunct="1">
        <a:spcBef>
          <a:spcPct val="0"/>
        </a:spcBef>
        <a:buNone/>
        <a:defRPr sz="21100" kern="1200">
          <a:solidFill>
            <a:schemeClr val="tx1"/>
          </a:solidFill>
          <a:latin typeface="+mj-lt"/>
          <a:ea typeface="+mj-ea"/>
          <a:cs typeface="+mj-cs"/>
        </a:defRPr>
      </a:lvl1pPr>
    </p:titleStyle>
    <p:bodyStyle>
      <a:lvl1pPr marL="1645886" indent="-1645886" algn="l" defTabSz="2194514" rtl="0" eaLnBrk="1" latinLnBrk="0" hangingPunct="1">
        <a:spcBef>
          <a:spcPct val="20000"/>
        </a:spcBef>
        <a:buFont typeface="Arial"/>
        <a:buChar char="•"/>
        <a:defRPr sz="15400" kern="1200">
          <a:solidFill>
            <a:schemeClr val="tx1"/>
          </a:solidFill>
          <a:latin typeface="+mn-lt"/>
          <a:ea typeface="+mn-ea"/>
          <a:cs typeface="+mn-cs"/>
        </a:defRPr>
      </a:lvl1pPr>
      <a:lvl2pPr marL="3566086" indent="-1371572" algn="l" defTabSz="2194514" rtl="0" eaLnBrk="1" latinLnBrk="0" hangingPunct="1">
        <a:spcBef>
          <a:spcPct val="20000"/>
        </a:spcBef>
        <a:buFont typeface="Arial"/>
        <a:buChar char="–"/>
        <a:defRPr sz="13400" kern="1200">
          <a:solidFill>
            <a:schemeClr val="tx1"/>
          </a:solidFill>
          <a:latin typeface="+mn-lt"/>
          <a:ea typeface="+mn-ea"/>
          <a:cs typeface="+mn-cs"/>
        </a:defRPr>
      </a:lvl2pPr>
      <a:lvl3pPr marL="5486286" indent="-1097257" algn="l" defTabSz="2194514" rtl="0" eaLnBrk="1" latinLnBrk="0" hangingPunct="1">
        <a:spcBef>
          <a:spcPct val="20000"/>
        </a:spcBef>
        <a:buFont typeface="Arial"/>
        <a:buChar char="•"/>
        <a:defRPr sz="11500" kern="1200">
          <a:solidFill>
            <a:schemeClr val="tx1"/>
          </a:solidFill>
          <a:latin typeface="+mn-lt"/>
          <a:ea typeface="+mn-ea"/>
          <a:cs typeface="+mn-cs"/>
        </a:defRPr>
      </a:lvl3pPr>
      <a:lvl4pPr marL="7680800" indent="-1097257" algn="l" defTabSz="2194514" rtl="0" eaLnBrk="1" latinLnBrk="0" hangingPunct="1">
        <a:spcBef>
          <a:spcPct val="20000"/>
        </a:spcBef>
        <a:buFont typeface="Arial"/>
        <a:buChar char="–"/>
        <a:defRPr sz="9700" kern="1200">
          <a:solidFill>
            <a:schemeClr val="tx1"/>
          </a:solidFill>
          <a:latin typeface="+mn-lt"/>
          <a:ea typeface="+mn-ea"/>
          <a:cs typeface="+mn-cs"/>
        </a:defRPr>
      </a:lvl4pPr>
      <a:lvl5pPr marL="9875314" indent="-1097257" algn="l" defTabSz="2194514" rtl="0" eaLnBrk="1" latinLnBrk="0" hangingPunct="1">
        <a:spcBef>
          <a:spcPct val="20000"/>
        </a:spcBef>
        <a:buFont typeface="Arial"/>
        <a:buChar char="»"/>
        <a:defRPr sz="9700" kern="1200">
          <a:solidFill>
            <a:schemeClr val="tx1"/>
          </a:solidFill>
          <a:latin typeface="+mn-lt"/>
          <a:ea typeface="+mn-ea"/>
          <a:cs typeface="+mn-cs"/>
        </a:defRPr>
      </a:lvl5pPr>
      <a:lvl6pPr marL="12069828" indent="-1097257" algn="l" defTabSz="2194514" rtl="0" eaLnBrk="1" latinLnBrk="0" hangingPunct="1">
        <a:spcBef>
          <a:spcPct val="20000"/>
        </a:spcBef>
        <a:buFont typeface="Arial"/>
        <a:buChar char="•"/>
        <a:defRPr sz="9700" kern="1200">
          <a:solidFill>
            <a:schemeClr val="tx1"/>
          </a:solidFill>
          <a:latin typeface="+mn-lt"/>
          <a:ea typeface="+mn-ea"/>
          <a:cs typeface="+mn-cs"/>
        </a:defRPr>
      </a:lvl6pPr>
      <a:lvl7pPr marL="14264342" indent="-1097257" algn="l" defTabSz="2194514" rtl="0" eaLnBrk="1" latinLnBrk="0" hangingPunct="1">
        <a:spcBef>
          <a:spcPct val="20000"/>
        </a:spcBef>
        <a:buFont typeface="Arial"/>
        <a:buChar char="•"/>
        <a:defRPr sz="9700" kern="1200">
          <a:solidFill>
            <a:schemeClr val="tx1"/>
          </a:solidFill>
          <a:latin typeface="+mn-lt"/>
          <a:ea typeface="+mn-ea"/>
          <a:cs typeface="+mn-cs"/>
        </a:defRPr>
      </a:lvl7pPr>
      <a:lvl8pPr marL="16458858" indent="-1097257" algn="l" defTabSz="2194514" rtl="0" eaLnBrk="1" latinLnBrk="0" hangingPunct="1">
        <a:spcBef>
          <a:spcPct val="20000"/>
        </a:spcBef>
        <a:buFont typeface="Arial"/>
        <a:buChar char="•"/>
        <a:defRPr sz="9700" kern="1200">
          <a:solidFill>
            <a:schemeClr val="tx1"/>
          </a:solidFill>
          <a:latin typeface="+mn-lt"/>
          <a:ea typeface="+mn-ea"/>
          <a:cs typeface="+mn-cs"/>
        </a:defRPr>
      </a:lvl8pPr>
      <a:lvl9pPr marL="18653372" indent="-1097257" algn="l" defTabSz="2194514"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514" rtl="0" eaLnBrk="1" latinLnBrk="0" hangingPunct="1">
        <a:defRPr sz="8700" kern="1200">
          <a:solidFill>
            <a:schemeClr val="tx1"/>
          </a:solidFill>
          <a:latin typeface="+mn-lt"/>
          <a:ea typeface="+mn-ea"/>
          <a:cs typeface="+mn-cs"/>
        </a:defRPr>
      </a:lvl1pPr>
      <a:lvl2pPr marL="2194514" algn="l" defTabSz="2194514" rtl="0" eaLnBrk="1" latinLnBrk="0" hangingPunct="1">
        <a:defRPr sz="8700" kern="1200">
          <a:solidFill>
            <a:schemeClr val="tx1"/>
          </a:solidFill>
          <a:latin typeface="+mn-lt"/>
          <a:ea typeface="+mn-ea"/>
          <a:cs typeface="+mn-cs"/>
        </a:defRPr>
      </a:lvl2pPr>
      <a:lvl3pPr marL="4389028" algn="l" defTabSz="2194514" rtl="0" eaLnBrk="1" latinLnBrk="0" hangingPunct="1">
        <a:defRPr sz="8700" kern="1200">
          <a:solidFill>
            <a:schemeClr val="tx1"/>
          </a:solidFill>
          <a:latin typeface="+mn-lt"/>
          <a:ea typeface="+mn-ea"/>
          <a:cs typeface="+mn-cs"/>
        </a:defRPr>
      </a:lvl3pPr>
      <a:lvl4pPr marL="6583543" algn="l" defTabSz="2194514" rtl="0" eaLnBrk="1" latinLnBrk="0" hangingPunct="1">
        <a:defRPr sz="8700" kern="1200">
          <a:solidFill>
            <a:schemeClr val="tx1"/>
          </a:solidFill>
          <a:latin typeface="+mn-lt"/>
          <a:ea typeface="+mn-ea"/>
          <a:cs typeface="+mn-cs"/>
        </a:defRPr>
      </a:lvl4pPr>
      <a:lvl5pPr marL="8778057" algn="l" defTabSz="2194514" rtl="0" eaLnBrk="1" latinLnBrk="0" hangingPunct="1">
        <a:defRPr sz="8700" kern="1200">
          <a:solidFill>
            <a:schemeClr val="tx1"/>
          </a:solidFill>
          <a:latin typeface="+mn-lt"/>
          <a:ea typeface="+mn-ea"/>
          <a:cs typeface="+mn-cs"/>
        </a:defRPr>
      </a:lvl5pPr>
      <a:lvl6pPr marL="10972571" algn="l" defTabSz="2194514" rtl="0" eaLnBrk="1" latinLnBrk="0" hangingPunct="1">
        <a:defRPr sz="8700" kern="1200">
          <a:solidFill>
            <a:schemeClr val="tx1"/>
          </a:solidFill>
          <a:latin typeface="+mn-lt"/>
          <a:ea typeface="+mn-ea"/>
          <a:cs typeface="+mn-cs"/>
        </a:defRPr>
      </a:lvl6pPr>
      <a:lvl7pPr marL="13167085" algn="l" defTabSz="2194514" rtl="0" eaLnBrk="1" latinLnBrk="0" hangingPunct="1">
        <a:defRPr sz="8700" kern="1200">
          <a:solidFill>
            <a:schemeClr val="tx1"/>
          </a:solidFill>
          <a:latin typeface="+mn-lt"/>
          <a:ea typeface="+mn-ea"/>
          <a:cs typeface="+mn-cs"/>
        </a:defRPr>
      </a:lvl7pPr>
      <a:lvl8pPr marL="15361599" algn="l" defTabSz="2194514" rtl="0" eaLnBrk="1" latinLnBrk="0" hangingPunct="1">
        <a:defRPr sz="8700" kern="1200">
          <a:solidFill>
            <a:schemeClr val="tx1"/>
          </a:solidFill>
          <a:latin typeface="+mn-lt"/>
          <a:ea typeface="+mn-ea"/>
          <a:cs typeface="+mn-cs"/>
        </a:defRPr>
      </a:lvl8pPr>
      <a:lvl9pPr marL="17556115" algn="l" defTabSz="219451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Rectangle 1"/>
          <p:cNvSpPr/>
          <p:nvPr/>
        </p:nvSpPr>
        <p:spPr>
          <a:xfrm>
            <a:off x="0" y="6281981"/>
            <a:ext cx="43891200" cy="2663641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67200" y="1243852"/>
            <a:ext cx="36255460" cy="4699748"/>
          </a:xfrm>
          <a:prstGeom prst="rect">
            <a:avLst/>
          </a:prstGeom>
          <a:noFill/>
        </p:spPr>
        <p:txBody>
          <a:bodyPr wrap="square" lIns="128016" tIns="64008" rIns="128016" bIns="64008" rtlCol="0">
            <a:spAutoFit/>
          </a:bodyPr>
          <a:lstStyle/>
          <a:p>
            <a:pPr algn="ctr"/>
            <a:r>
              <a:rPr lang="en-US" sz="10500" b="1" dirty="0" smtClean="0">
                <a:solidFill>
                  <a:schemeClr val="bg1"/>
                </a:solidFill>
                <a:latin typeface="Book Antiqua"/>
                <a:cs typeface="Book Antiqua"/>
              </a:rPr>
              <a:t>Chronic Condition Predictors of Emergency Room Expenditures Among Uninsured Americans Aged 45-64</a:t>
            </a:r>
          </a:p>
          <a:p>
            <a:pPr algn="ctr"/>
            <a:r>
              <a:rPr lang="en-US" sz="5100" dirty="0" smtClean="0">
                <a:solidFill>
                  <a:schemeClr val="bg1"/>
                </a:solidFill>
                <a:latin typeface="Book Antiqua"/>
                <a:cs typeface="Book Antiqua"/>
              </a:rPr>
              <a:t>Julie </a:t>
            </a:r>
            <a:r>
              <a:rPr lang="en-US" sz="5100" dirty="0" err="1" smtClean="0">
                <a:solidFill>
                  <a:schemeClr val="bg1"/>
                </a:solidFill>
                <a:latin typeface="Book Antiqua"/>
                <a:cs typeface="Book Antiqua"/>
              </a:rPr>
              <a:t>Summey</a:t>
            </a:r>
            <a:r>
              <a:rPr lang="en-US" sz="5100" dirty="0" smtClean="0">
                <a:solidFill>
                  <a:schemeClr val="bg1"/>
                </a:solidFill>
                <a:latin typeface="Book Antiqua"/>
                <a:cs typeface="Book Antiqua"/>
              </a:rPr>
              <a:t>, Lu Shi, PhD</a:t>
            </a:r>
          </a:p>
          <a:p>
            <a:pPr algn="ctr"/>
            <a:r>
              <a:rPr lang="en-US" sz="3600" b="1" dirty="0" smtClean="0">
                <a:solidFill>
                  <a:schemeClr val="bg1"/>
                </a:solidFill>
                <a:latin typeface="Book Antiqua"/>
                <a:cs typeface="Book Antiqua"/>
              </a:rPr>
              <a:t>Department of Public Health Sciences, Clemson University</a:t>
            </a:r>
            <a:endParaRPr lang="en-US" sz="3600" b="1" baseline="30000" dirty="0" smtClean="0">
              <a:solidFill>
                <a:srgbClr val="FFFFFF"/>
              </a:solidFill>
              <a:latin typeface="Book Antiqua"/>
              <a:cs typeface="Book Antiqua"/>
            </a:endParaRPr>
          </a:p>
        </p:txBody>
      </p:sp>
      <p:sp>
        <p:nvSpPr>
          <p:cNvPr id="12" name="TextBox 11"/>
          <p:cNvSpPr txBox="1"/>
          <p:nvPr/>
        </p:nvSpPr>
        <p:spPr>
          <a:xfrm>
            <a:off x="1066799" y="6822509"/>
            <a:ext cx="12299775" cy="1021818"/>
          </a:xfrm>
          <a:prstGeom prst="rect">
            <a:avLst/>
          </a:prstGeom>
          <a:solidFill>
            <a:schemeClr val="tx2"/>
          </a:solidFill>
          <a:ln w="76200" cmpd="sng">
            <a:solidFill>
              <a:srgbClr val="FF8000"/>
            </a:solidFill>
          </a:ln>
        </p:spPr>
        <p:txBody>
          <a:bodyPr wrap="square" lIns="128016" tIns="64008" rIns="128016" bIns="64008" rtlCol="0">
            <a:spAutoFit/>
          </a:bodyPr>
          <a:lstStyle/>
          <a:p>
            <a:pPr algn="ctr"/>
            <a:r>
              <a:rPr lang="en-US" sz="5800" b="1" dirty="0" smtClean="0">
                <a:solidFill>
                  <a:srgbClr val="FFFFFF"/>
                </a:solidFill>
                <a:latin typeface="Book Antiqua"/>
                <a:cs typeface="Book Antiqua"/>
              </a:rPr>
              <a:t>Background and Significance</a:t>
            </a:r>
            <a:endParaRPr lang="en-US" sz="5800" b="1" dirty="0">
              <a:solidFill>
                <a:srgbClr val="FFFFFF"/>
              </a:solidFill>
              <a:latin typeface="Book Antiqua"/>
              <a:cs typeface="Book Antiqua"/>
            </a:endParaRPr>
          </a:p>
        </p:txBody>
      </p:sp>
      <p:sp>
        <p:nvSpPr>
          <p:cNvPr id="13" name="TextBox 12"/>
          <p:cNvSpPr txBox="1"/>
          <p:nvPr/>
        </p:nvSpPr>
        <p:spPr>
          <a:xfrm>
            <a:off x="1066799" y="22402800"/>
            <a:ext cx="12262412" cy="1052596"/>
          </a:xfrm>
          <a:prstGeom prst="rect">
            <a:avLst/>
          </a:prstGeom>
          <a:solidFill>
            <a:schemeClr val="tx2"/>
          </a:solidFill>
          <a:ln w="76200" cmpd="sng">
            <a:solidFill>
              <a:srgbClr val="FF6600"/>
            </a:solidFill>
          </a:ln>
        </p:spPr>
        <p:txBody>
          <a:bodyPr wrap="square" lIns="128016" tIns="64008" rIns="128016" bIns="64008" rtlCol="0">
            <a:spAutoFit/>
          </a:bodyPr>
          <a:lstStyle/>
          <a:p>
            <a:pPr algn="ctr"/>
            <a:r>
              <a:rPr lang="en-US" sz="5800" b="1" dirty="0" smtClean="0">
                <a:solidFill>
                  <a:srgbClr val="FFFFFF"/>
                </a:solidFill>
                <a:latin typeface="Book Antiqua"/>
                <a:cs typeface="Book Antiqua"/>
              </a:rPr>
              <a:t>Methods</a:t>
            </a:r>
            <a:endParaRPr lang="en-US" sz="5800" b="1" dirty="0">
              <a:solidFill>
                <a:srgbClr val="FFFFFF"/>
              </a:solidFill>
              <a:latin typeface="Book Antiqua"/>
              <a:cs typeface="Book Antiqua"/>
            </a:endParaRPr>
          </a:p>
        </p:txBody>
      </p:sp>
      <p:sp>
        <p:nvSpPr>
          <p:cNvPr id="16" name="TextBox 15"/>
          <p:cNvSpPr txBox="1"/>
          <p:nvPr/>
        </p:nvSpPr>
        <p:spPr>
          <a:xfrm>
            <a:off x="30681841" y="13868400"/>
            <a:ext cx="12136998" cy="1052596"/>
          </a:xfrm>
          <a:prstGeom prst="rect">
            <a:avLst/>
          </a:prstGeom>
          <a:solidFill>
            <a:schemeClr val="tx2"/>
          </a:solidFill>
          <a:ln w="76200" cmpd="sng">
            <a:solidFill>
              <a:srgbClr val="FF6600"/>
            </a:solidFill>
          </a:ln>
        </p:spPr>
        <p:txBody>
          <a:bodyPr wrap="square" lIns="128016" tIns="64008" rIns="128016" bIns="64008" rtlCol="0">
            <a:spAutoFit/>
          </a:bodyPr>
          <a:lstStyle/>
          <a:p>
            <a:pPr algn="ctr"/>
            <a:r>
              <a:rPr lang="en-US" sz="5800" b="1" dirty="0">
                <a:solidFill>
                  <a:srgbClr val="FFFFFF"/>
                </a:solidFill>
                <a:latin typeface="Book Antiqua"/>
                <a:cs typeface="Book Antiqua"/>
              </a:rPr>
              <a:t>Conclusion</a:t>
            </a:r>
          </a:p>
        </p:txBody>
      </p:sp>
      <p:sp>
        <p:nvSpPr>
          <p:cNvPr id="19" name="TextBox 18"/>
          <p:cNvSpPr txBox="1"/>
          <p:nvPr/>
        </p:nvSpPr>
        <p:spPr>
          <a:xfrm>
            <a:off x="1066800" y="23622000"/>
            <a:ext cx="12299774" cy="8408456"/>
          </a:xfrm>
          <a:prstGeom prst="rect">
            <a:avLst/>
          </a:prstGeom>
          <a:noFill/>
        </p:spPr>
        <p:txBody>
          <a:bodyPr wrap="square" lIns="128016" tIns="64008" rIns="128016" bIns="64008" rtlCol="0">
            <a:spAutoFit/>
          </a:bodyPr>
          <a:lstStyle/>
          <a:p>
            <a:pPr marL="457200" indent="-457200">
              <a:buFont typeface="Arial" panose="020B0604020202020204" pitchFamily="34" charset="0"/>
              <a:buChar char="•"/>
            </a:pPr>
            <a:r>
              <a:rPr lang="en-US" sz="3800" dirty="0" smtClean="0">
                <a:latin typeface="Trebuchet MS"/>
                <a:cs typeface="Trebuchet MS"/>
              </a:rPr>
              <a:t> </a:t>
            </a:r>
            <a:r>
              <a:rPr lang="en-US" sz="3800" dirty="0" smtClean="0">
                <a:cs typeface="Trebuchet MS"/>
              </a:rPr>
              <a:t>Data Source: </a:t>
            </a:r>
            <a:r>
              <a:rPr lang="en-US" sz="3800" dirty="0" smtClean="0"/>
              <a:t>2012 Medical Expenditure Panel Survey   </a:t>
            </a:r>
          </a:p>
          <a:p>
            <a:pPr marL="571500" indent="-571500">
              <a:buFont typeface="Arial" panose="020B0604020202020204" pitchFamily="34" charset="0"/>
              <a:buChar char="•"/>
            </a:pPr>
            <a:r>
              <a:rPr lang="en-US" sz="3800" dirty="0" smtClean="0"/>
              <a:t>Sample: </a:t>
            </a:r>
          </a:p>
          <a:p>
            <a:r>
              <a:rPr lang="en-US" sz="3800" dirty="0" smtClean="0"/>
              <a:t>          U.S. civilian, non-institutionalized  population; N=1102</a:t>
            </a:r>
          </a:p>
          <a:p>
            <a:pPr marL="571500" indent="-571500">
              <a:buFont typeface="Arial" panose="020B0604020202020204" pitchFamily="34" charset="0"/>
              <a:buChar char="•"/>
            </a:pPr>
            <a:r>
              <a:rPr lang="en-US" sz="3800" dirty="0" smtClean="0"/>
              <a:t>Independent Variables: </a:t>
            </a:r>
          </a:p>
          <a:p>
            <a:r>
              <a:rPr lang="en-US" sz="3800" dirty="0"/>
              <a:t> </a:t>
            </a:r>
            <a:r>
              <a:rPr lang="en-US" sz="3800" dirty="0" smtClean="0"/>
              <a:t>        Asthma</a:t>
            </a:r>
            <a:r>
              <a:rPr lang="en-US" sz="3800" dirty="0"/>
              <a:t>, back problems, cancer, cardiovascular </a:t>
            </a:r>
            <a:r>
              <a:rPr lang="en-US" sz="3800" dirty="0" smtClean="0"/>
              <a:t> </a:t>
            </a:r>
          </a:p>
          <a:p>
            <a:r>
              <a:rPr lang="en-US" sz="3800" dirty="0"/>
              <a:t> </a:t>
            </a:r>
            <a:r>
              <a:rPr lang="en-US" sz="3800" dirty="0" smtClean="0"/>
              <a:t>        disease </a:t>
            </a:r>
            <a:r>
              <a:rPr lang="en-US" sz="3800" dirty="0"/>
              <a:t>(CVD), diabetes, kidney disease, mental </a:t>
            </a:r>
            <a:r>
              <a:rPr lang="en-US" sz="3800" dirty="0" smtClean="0"/>
              <a:t> </a:t>
            </a:r>
          </a:p>
          <a:p>
            <a:r>
              <a:rPr lang="en-US" sz="3800" dirty="0"/>
              <a:t> </a:t>
            </a:r>
            <a:r>
              <a:rPr lang="en-US" sz="3800" dirty="0" smtClean="0"/>
              <a:t>        disorders</a:t>
            </a:r>
            <a:r>
              <a:rPr lang="en-US" sz="3800" dirty="0"/>
              <a:t>, pneumonia, </a:t>
            </a:r>
            <a:r>
              <a:rPr lang="en-US" sz="3800" dirty="0" smtClean="0"/>
              <a:t>skin </a:t>
            </a:r>
            <a:r>
              <a:rPr lang="en-US" sz="3800" dirty="0"/>
              <a:t>problems</a:t>
            </a:r>
            <a:endParaRPr lang="en-US" sz="3800" dirty="0" smtClean="0"/>
          </a:p>
          <a:p>
            <a:pPr marL="571500" indent="-571500">
              <a:buFont typeface="Arial" panose="020B0604020202020204" pitchFamily="34" charset="0"/>
              <a:buChar char="•"/>
            </a:pPr>
            <a:r>
              <a:rPr lang="en-US" sz="3800" dirty="0" smtClean="0"/>
              <a:t>Dependent Variable: </a:t>
            </a:r>
          </a:p>
          <a:p>
            <a:r>
              <a:rPr lang="en-US" sz="3800" dirty="0" smtClean="0"/>
              <a:t>          Total annual emergency room expenditure</a:t>
            </a:r>
          </a:p>
          <a:p>
            <a:pPr marL="571500" indent="-571500">
              <a:buFont typeface="Arial" panose="020B0604020202020204" pitchFamily="34" charset="0"/>
              <a:buChar char="•"/>
            </a:pPr>
            <a:r>
              <a:rPr lang="en-US" sz="3800" dirty="0" smtClean="0"/>
              <a:t>Confounding Variables: </a:t>
            </a:r>
          </a:p>
          <a:p>
            <a:r>
              <a:rPr lang="en-US" sz="3800" dirty="0"/>
              <a:t> </a:t>
            </a:r>
            <a:r>
              <a:rPr lang="en-US" sz="3800" dirty="0" smtClean="0"/>
              <a:t>         BMI, gender</a:t>
            </a:r>
            <a:r>
              <a:rPr lang="en-US" sz="3800" dirty="0"/>
              <a:t>, </a:t>
            </a:r>
            <a:r>
              <a:rPr lang="en-US" sz="3800" dirty="0" smtClean="0"/>
              <a:t>education </a:t>
            </a:r>
            <a:r>
              <a:rPr lang="en-US" sz="3800" dirty="0"/>
              <a:t>level, </a:t>
            </a:r>
            <a:r>
              <a:rPr lang="en-US" sz="3800" dirty="0" smtClean="0"/>
              <a:t> geographic </a:t>
            </a:r>
            <a:r>
              <a:rPr lang="en-US" sz="3800" dirty="0"/>
              <a:t>region, </a:t>
            </a:r>
            <a:r>
              <a:rPr lang="en-US" sz="3800" dirty="0" smtClean="0"/>
              <a:t> </a:t>
            </a:r>
          </a:p>
          <a:p>
            <a:r>
              <a:rPr lang="en-US" sz="3800" dirty="0"/>
              <a:t> </a:t>
            </a:r>
            <a:r>
              <a:rPr lang="en-US" sz="3800" dirty="0" smtClean="0"/>
              <a:t>         household </a:t>
            </a:r>
            <a:r>
              <a:rPr lang="en-US" sz="3800" dirty="0"/>
              <a:t>income, marital </a:t>
            </a:r>
            <a:r>
              <a:rPr lang="en-US" sz="3800" dirty="0" smtClean="0"/>
              <a:t>status, race/ethnicity</a:t>
            </a:r>
            <a:r>
              <a:rPr lang="en-US" sz="3800" dirty="0"/>
              <a:t>, </a:t>
            </a:r>
            <a:r>
              <a:rPr lang="en-US" sz="3800" dirty="0" smtClean="0"/>
              <a:t> </a:t>
            </a:r>
          </a:p>
          <a:p>
            <a:r>
              <a:rPr lang="en-US" sz="3800" dirty="0"/>
              <a:t> </a:t>
            </a:r>
            <a:r>
              <a:rPr lang="en-US" sz="3800" dirty="0" smtClean="0"/>
              <a:t>         smoking</a:t>
            </a:r>
            <a:r>
              <a:rPr lang="en-US" sz="3800" dirty="0"/>
              <a:t> </a:t>
            </a:r>
            <a:endParaRPr lang="en-US" sz="3800" dirty="0" smtClean="0"/>
          </a:p>
          <a:p>
            <a:pPr marL="571500" indent="-571500">
              <a:buFont typeface="Arial" panose="020B0604020202020204" pitchFamily="34" charset="0"/>
              <a:buChar char="•"/>
            </a:pPr>
            <a:r>
              <a:rPr lang="en-US" sz="3800" dirty="0"/>
              <a:t>Analytical Method: Tobit </a:t>
            </a:r>
            <a:r>
              <a:rPr lang="en-US" sz="3800" dirty="0" smtClean="0"/>
              <a:t>regression</a:t>
            </a:r>
          </a:p>
        </p:txBody>
      </p:sp>
      <p:pic>
        <p:nvPicPr>
          <p:cNvPr id="4" name="Picture 3"/>
          <p:cNvPicPr>
            <a:picLocks noChangeAspect="1"/>
          </p:cNvPicPr>
          <p:nvPr/>
        </p:nvPicPr>
        <p:blipFill>
          <a:blip r:embed="rId3"/>
          <a:stretch>
            <a:fillRect/>
          </a:stretch>
        </p:blipFill>
        <p:spPr>
          <a:xfrm>
            <a:off x="39980258" y="422809"/>
            <a:ext cx="2994840" cy="3369195"/>
          </a:xfrm>
          <a:prstGeom prst="rect">
            <a:avLst/>
          </a:prstGeom>
        </p:spPr>
      </p:pic>
      <p:sp>
        <p:nvSpPr>
          <p:cNvPr id="5" name="Rectangle 4"/>
          <p:cNvSpPr/>
          <p:nvPr/>
        </p:nvSpPr>
        <p:spPr>
          <a:xfrm>
            <a:off x="1066799" y="7976235"/>
            <a:ext cx="12299775" cy="8863965"/>
          </a:xfrm>
          <a:prstGeom prst="rect">
            <a:avLst/>
          </a:prstGeom>
        </p:spPr>
        <p:txBody>
          <a:bodyPr wrap="square">
            <a:spAutoFit/>
          </a:bodyPr>
          <a:lstStyle/>
          <a:p>
            <a:r>
              <a:rPr lang="en-US" sz="3300" dirty="0" smtClean="0">
                <a:latin typeface="Trebuchet MS"/>
                <a:cs typeface="Trebuchet MS"/>
              </a:rPr>
              <a:t>       </a:t>
            </a:r>
            <a:r>
              <a:rPr lang="en-US" sz="3800" dirty="0"/>
              <a:t>When strategizing how the U.S. can control Medicare costs in the future, policymakers and researchers focus their attention on middle-aged adults and specifically on the uninsured </a:t>
            </a:r>
            <a:r>
              <a:rPr lang="en-US" sz="3800" dirty="0" smtClean="0"/>
              <a:t>population.</a:t>
            </a:r>
            <a:r>
              <a:rPr lang="en-US" sz="3800" baseline="30000" dirty="0" smtClean="0"/>
              <a:t>1</a:t>
            </a:r>
            <a:r>
              <a:rPr lang="en-US" sz="3800" dirty="0" smtClean="0"/>
              <a:t> As </a:t>
            </a:r>
            <a:r>
              <a:rPr lang="en-US" sz="3800" dirty="0"/>
              <a:t>the literature well documents, lacking health insurance is a major barrier for access to care,</a:t>
            </a:r>
            <a:r>
              <a:rPr lang="en-US" sz="3800" baseline="30000" dirty="0"/>
              <a:t> </a:t>
            </a:r>
            <a:r>
              <a:rPr lang="en-US" sz="3800" dirty="0"/>
              <a:t>and as a result, the uninsured are more likely to have unmet medical </a:t>
            </a:r>
            <a:r>
              <a:rPr lang="en-US" sz="3800" dirty="0" smtClean="0"/>
              <a:t>needs. </a:t>
            </a:r>
            <a:r>
              <a:rPr lang="en-US" sz="3800" baseline="30000" dirty="0"/>
              <a:t>1 </a:t>
            </a:r>
            <a:r>
              <a:rPr lang="en-US" sz="3800" baseline="30000" dirty="0" smtClean="0"/>
              <a:t>2</a:t>
            </a:r>
            <a:r>
              <a:rPr lang="en-US" sz="3800" dirty="0" smtClean="0"/>
              <a:t> Since </a:t>
            </a:r>
            <a:r>
              <a:rPr lang="en-US" sz="3800" dirty="0"/>
              <a:t>chronic health conditions among the uninsured aged 45-64 are likely to create high costs for Medicare when these individuals turn 65, employers and state governments are working to create plans to cover the uninsured in hopes of reducing future </a:t>
            </a:r>
            <a:r>
              <a:rPr lang="en-US" sz="3800" dirty="0" smtClean="0"/>
              <a:t>costs.</a:t>
            </a:r>
            <a:r>
              <a:rPr lang="en-US" sz="3800" baseline="30000" dirty="0" smtClean="0"/>
              <a:t>3 4</a:t>
            </a:r>
            <a:r>
              <a:rPr lang="en-US" sz="3800" dirty="0" smtClean="0"/>
              <a:t> Efficient </a:t>
            </a:r>
            <a:r>
              <a:rPr lang="en-US" sz="3800" dirty="0"/>
              <a:t>prevention and management campaigns need to be data-driven and targeted toward the chronic conditions among uninsured, middle-aged Americans that are associated with significant increases in expenses. </a:t>
            </a:r>
          </a:p>
        </p:txBody>
      </p:sp>
      <p:sp>
        <p:nvSpPr>
          <p:cNvPr id="14" name="TextBox 13"/>
          <p:cNvSpPr txBox="1"/>
          <p:nvPr/>
        </p:nvSpPr>
        <p:spPr>
          <a:xfrm>
            <a:off x="30831318" y="6822509"/>
            <a:ext cx="12143780" cy="1021818"/>
          </a:xfrm>
          <a:prstGeom prst="rect">
            <a:avLst/>
          </a:prstGeom>
          <a:solidFill>
            <a:schemeClr val="tx2"/>
          </a:solidFill>
          <a:ln w="76200" cmpd="sng">
            <a:solidFill>
              <a:srgbClr val="FF6600"/>
            </a:solidFill>
          </a:ln>
        </p:spPr>
        <p:txBody>
          <a:bodyPr wrap="square" lIns="128016" tIns="64008" rIns="128016" bIns="64008" rtlCol="0">
            <a:spAutoFit/>
          </a:bodyPr>
          <a:lstStyle/>
          <a:p>
            <a:pPr algn="ctr"/>
            <a:r>
              <a:rPr lang="en-US" sz="5800" b="1" dirty="0" smtClean="0">
                <a:solidFill>
                  <a:srgbClr val="FFFFFF"/>
                </a:solidFill>
                <a:latin typeface="Book Antiqua"/>
                <a:cs typeface="Book Antiqua"/>
              </a:rPr>
              <a:t>Results</a:t>
            </a:r>
            <a:endParaRPr lang="en-US" sz="5800" b="1" dirty="0">
              <a:solidFill>
                <a:srgbClr val="FFFFFF"/>
              </a:solidFill>
              <a:latin typeface="Book Antiqua"/>
              <a:cs typeface="Book Antiqua"/>
            </a:endParaRPr>
          </a:p>
        </p:txBody>
      </p:sp>
      <p:sp>
        <p:nvSpPr>
          <p:cNvPr id="7" name="Rectangle 6"/>
          <p:cNvSpPr/>
          <p:nvPr/>
        </p:nvSpPr>
        <p:spPr>
          <a:xfrm>
            <a:off x="30831318" y="8028087"/>
            <a:ext cx="12136998" cy="4770537"/>
          </a:xfrm>
          <a:prstGeom prst="rect">
            <a:avLst/>
          </a:prstGeom>
        </p:spPr>
        <p:txBody>
          <a:bodyPr wrap="square">
            <a:spAutoFit/>
          </a:bodyPr>
          <a:lstStyle/>
          <a:p>
            <a:r>
              <a:rPr lang="en-US" sz="3300" b="1" dirty="0">
                <a:latin typeface="+mj-lt"/>
                <a:cs typeface="Trebuchet MS"/>
              </a:rPr>
              <a:t> </a:t>
            </a:r>
            <a:r>
              <a:rPr lang="en-US" sz="3300" b="1" dirty="0" smtClean="0">
                <a:latin typeface="+mj-lt"/>
                <a:cs typeface="Trebuchet MS"/>
              </a:rPr>
              <a:t>      </a:t>
            </a:r>
            <a:r>
              <a:rPr lang="en-US" sz="3600" b="1" dirty="0" smtClean="0">
                <a:latin typeface="+mj-lt"/>
                <a:cs typeface="Trebuchet MS"/>
              </a:rPr>
              <a:t>T</a:t>
            </a:r>
            <a:r>
              <a:rPr lang="en-US" sz="3800" b="1" dirty="0" smtClean="0">
                <a:latin typeface="+mj-lt"/>
                <a:cs typeface="Trebuchet MS"/>
              </a:rPr>
              <a:t>able </a:t>
            </a:r>
            <a:r>
              <a:rPr lang="en-US" sz="3800" b="1" dirty="0">
                <a:latin typeface="+mj-lt"/>
                <a:cs typeface="Trebuchet MS"/>
              </a:rPr>
              <a:t>1</a:t>
            </a:r>
            <a:r>
              <a:rPr lang="en-US" sz="3800" dirty="0">
                <a:latin typeface="+mj-lt"/>
                <a:cs typeface="Trebuchet MS"/>
              </a:rPr>
              <a:t> provides </a:t>
            </a:r>
            <a:r>
              <a:rPr lang="en-US" sz="3800" dirty="0" smtClean="0">
                <a:latin typeface="+mj-lt"/>
                <a:cs typeface="Trebuchet MS"/>
              </a:rPr>
              <a:t> the results of the Tobit regression.     </a:t>
            </a:r>
            <a:r>
              <a:rPr lang="en-US" sz="3800" dirty="0" smtClean="0">
                <a:latin typeface="+mj-lt"/>
              </a:rPr>
              <a:t>Back </a:t>
            </a:r>
            <a:r>
              <a:rPr lang="en-US" sz="3800" dirty="0">
                <a:latin typeface="+mj-lt"/>
              </a:rPr>
              <a:t>problems (</a:t>
            </a:r>
            <a:r>
              <a:rPr lang="en-US" sz="3800" dirty="0" smtClean="0">
                <a:latin typeface="+mj-lt"/>
              </a:rPr>
              <a:t>β=</a:t>
            </a:r>
            <a:r>
              <a:rPr lang="en-US" sz="3800" dirty="0" smtClean="0">
                <a:latin typeface="+mj-lt"/>
                <a:ea typeface="Calibri"/>
                <a:cs typeface="Times New Roman"/>
              </a:rPr>
              <a:t>3845.487</a:t>
            </a:r>
            <a:r>
              <a:rPr lang="en-US" sz="3800" dirty="0" smtClean="0">
                <a:latin typeface="+mj-lt"/>
              </a:rPr>
              <a:t>,</a:t>
            </a:r>
            <a:r>
              <a:rPr lang="en-US" sz="3800" dirty="0">
                <a:latin typeface="+mj-lt"/>
              </a:rPr>
              <a:t> </a:t>
            </a:r>
            <a:r>
              <a:rPr lang="en-US" sz="3800" i="1" dirty="0">
                <a:latin typeface="+mj-lt"/>
              </a:rPr>
              <a:t>p</a:t>
            </a:r>
            <a:r>
              <a:rPr lang="en-US" sz="3800" dirty="0">
                <a:latin typeface="+mj-lt"/>
              </a:rPr>
              <a:t> =.000</a:t>
            </a:r>
            <a:r>
              <a:rPr lang="en-US" sz="3800" dirty="0" smtClean="0">
                <a:latin typeface="+mj-lt"/>
              </a:rPr>
              <a:t>), cardiovascular </a:t>
            </a:r>
            <a:r>
              <a:rPr lang="en-US" sz="3800" dirty="0">
                <a:latin typeface="+mj-lt"/>
              </a:rPr>
              <a:t>disease (</a:t>
            </a:r>
            <a:r>
              <a:rPr lang="en-US" sz="3800" dirty="0" smtClean="0">
                <a:latin typeface="+mj-lt"/>
              </a:rPr>
              <a:t>β=</a:t>
            </a:r>
            <a:r>
              <a:rPr lang="en-US" sz="3800" dirty="0" smtClean="0">
                <a:latin typeface="+mj-lt"/>
                <a:ea typeface="Calibri"/>
                <a:cs typeface="Times New Roman"/>
              </a:rPr>
              <a:t>2544.039</a:t>
            </a:r>
            <a:r>
              <a:rPr lang="en-US" sz="3800" dirty="0" smtClean="0">
                <a:latin typeface="+mj-lt"/>
              </a:rPr>
              <a:t>,</a:t>
            </a:r>
            <a:r>
              <a:rPr lang="en-US" sz="3800" dirty="0">
                <a:latin typeface="+mj-lt"/>
              </a:rPr>
              <a:t> </a:t>
            </a:r>
            <a:r>
              <a:rPr lang="en-US" sz="3800" i="1" dirty="0">
                <a:latin typeface="+mj-lt"/>
              </a:rPr>
              <a:t>p</a:t>
            </a:r>
            <a:r>
              <a:rPr lang="en-US" sz="3800" dirty="0">
                <a:latin typeface="+mj-lt"/>
              </a:rPr>
              <a:t> =.</a:t>
            </a:r>
            <a:r>
              <a:rPr lang="en-US" sz="3800" dirty="0" smtClean="0">
                <a:latin typeface="+mj-lt"/>
              </a:rPr>
              <a:t>002), </a:t>
            </a:r>
            <a:r>
              <a:rPr lang="en-US" sz="3800" dirty="0"/>
              <a:t>kidney disease </a:t>
            </a:r>
            <a:r>
              <a:rPr lang="en-US" sz="3800" dirty="0" smtClean="0"/>
              <a:t>                                   (</a:t>
            </a:r>
            <a:r>
              <a:rPr lang="en-US" sz="3800" dirty="0"/>
              <a:t>β=</a:t>
            </a:r>
            <a:r>
              <a:rPr lang="en-US" sz="3800" dirty="0">
                <a:ea typeface="Calibri"/>
                <a:cs typeface="Times New Roman"/>
              </a:rPr>
              <a:t> 4410.912</a:t>
            </a:r>
            <a:r>
              <a:rPr lang="en-US" sz="3800" dirty="0"/>
              <a:t>, </a:t>
            </a:r>
            <a:r>
              <a:rPr lang="en-US" sz="3800" i="1" dirty="0"/>
              <a:t>p</a:t>
            </a:r>
            <a:r>
              <a:rPr lang="en-US" sz="3800" dirty="0"/>
              <a:t> =</a:t>
            </a:r>
            <a:r>
              <a:rPr lang="en-US" sz="3800" dirty="0">
                <a:ea typeface="Calibri"/>
                <a:cs typeface="Times New Roman"/>
              </a:rPr>
              <a:t> </a:t>
            </a:r>
            <a:r>
              <a:rPr lang="en-US" sz="3800" dirty="0" smtClean="0">
                <a:ea typeface="Calibri"/>
                <a:cs typeface="Times New Roman"/>
              </a:rPr>
              <a:t>.026), and </a:t>
            </a:r>
            <a:r>
              <a:rPr lang="en-US" sz="3800" dirty="0" smtClean="0"/>
              <a:t>diabetes </a:t>
            </a:r>
            <a:r>
              <a:rPr lang="en-US" sz="3800" dirty="0"/>
              <a:t>(β=</a:t>
            </a:r>
            <a:r>
              <a:rPr lang="en-US" sz="3800" dirty="0">
                <a:ea typeface="Calibri"/>
                <a:cs typeface="Times New Roman"/>
              </a:rPr>
              <a:t>2222.17</a:t>
            </a:r>
            <a:r>
              <a:rPr lang="en-US" sz="3800" dirty="0"/>
              <a:t>, </a:t>
            </a:r>
            <a:r>
              <a:rPr lang="en-US" sz="3800" i="1" dirty="0"/>
              <a:t>p</a:t>
            </a:r>
            <a:r>
              <a:rPr lang="en-US" sz="3800" dirty="0"/>
              <a:t> =.037</a:t>
            </a:r>
            <a:r>
              <a:rPr lang="en-US" sz="3800" dirty="0" smtClean="0"/>
              <a:t>)</a:t>
            </a:r>
            <a:r>
              <a:rPr lang="en-US" sz="3800" dirty="0" smtClean="0">
                <a:latin typeface="+mj-lt"/>
              </a:rPr>
              <a:t> were </a:t>
            </a:r>
            <a:r>
              <a:rPr lang="en-US" sz="3800" dirty="0">
                <a:latin typeface="+mj-lt"/>
              </a:rPr>
              <a:t>found to be significant </a:t>
            </a:r>
            <a:r>
              <a:rPr lang="en-US" sz="3800" dirty="0" smtClean="0">
                <a:latin typeface="+mj-lt"/>
              </a:rPr>
              <a:t>contributors to </a:t>
            </a:r>
            <a:r>
              <a:rPr lang="en-US" sz="3800" dirty="0">
                <a:latin typeface="+mj-lt"/>
              </a:rPr>
              <a:t>ER expenditure</a:t>
            </a:r>
            <a:r>
              <a:rPr lang="en-US" sz="3800" dirty="0" smtClean="0">
                <a:latin typeface="+mj-lt"/>
              </a:rPr>
              <a:t>. There were not enough uninsured cancer patients aged      45-64 visiting an ER to generate results.</a:t>
            </a:r>
            <a:endParaRPr lang="en-US" sz="3800" dirty="0">
              <a:latin typeface="+mj-lt"/>
            </a:endParaRPr>
          </a:p>
          <a:p>
            <a:r>
              <a:rPr lang="en-US" sz="3800" dirty="0" smtClean="0">
                <a:latin typeface="Bookman Old Style"/>
                <a:cs typeface="Bookman Old Style"/>
              </a:rPr>
              <a:t> </a:t>
            </a:r>
          </a:p>
        </p:txBody>
      </p:sp>
      <p:sp>
        <p:nvSpPr>
          <p:cNvPr id="6" name="TextBox 5"/>
          <p:cNvSpPr txBox="1"/>
          <p:nvPr/>
        </p:nvSpPr>
        <p:spPr>
          <a:xfrm>
            <a:off x="30741157" y="15087600"/>
            <a:ext cx="12143780" cy="5940088"/>
          </a:xfrm>
          <a:prstGeom prst="rect">
            <a:avLst/>
          </a:prstGeom>
          <a:noFill/>
        </p:spPr>
        <p:txBody>
          <a:bodyPr wrap="square" rtlCol="0">
            <a:spAutoFit/>
          </a:bodyPr>
          <a:lstStyle/>
          <a:p>
            <a:r>
              <a:rPr lang="en-US" sz="3800" dirty="0" smtClean="0">
                <a:latin typeface="Trebuchet MS"/>
                <a:cs typeface="Trebuchet MS"/>
              </a:rPr>
              <a:t>       </a:t>
            </a:r>
            <a:r>
              <a:rPr lang="en-US" sz="3800" dirty="0"/>
              <a:t>ER expenditure signals an inefficient use of health care resources, and ER </a:t>
            </a:r>
            <a:r>
              <a:rPr lang="en-US" sz="3800" dirty="0" smtClean="0"/>
              <a:t>expenditures </a:t>
            </a:r>
            <a:r>
              <a:rPr lang="en-US" sz="3800" dirty="0"/>
              <a:t>beyond age 45 among the uninsured could predict high </a:t>
            </a:r>
            <a:r>
              <a:rPr lang="en-US" sz="3800" dirty="0" smtClean="0"/>
              <a:t>costs </a:t>
            </a:r>
            <a:r>
              <a:rPr lang="en-US" sz="3800" dirty="0"/>
              <a:t>for Medicare. Public health </a:t>
            </a:r>
            <a:r>
              <a:rPr lang="en-US" sz="3800" dirty="0" smtClean="0"/>
              <a:t>stakeholders in the United States </a:t>
            </a:r>
            <a:r>
              <a:rPr lang="en-US" sz="3800" dirty="0"/>
              <a:t>should focus on controlling </a:t>
            </a:r>
            <a:r>
              <a:rPr lang="en-US" sz="3800" dirty="0" smtClean="0"/>
              <a:t>back problems, cardiovascular disease, kidney disease, and diabetes among </a:t>
            </a:r>
            <a:r>
              <a:rPr lang="en-US" sz="3800" dirty="0"/>
              <a:t>the uninsured as these conditions are </a:t>
            </a:r>
            <a:r>
              <a:rPr lang="en-US" sz="3800" dirty="0" smtClean="0"/>
              <a:t> significant predictors of </a:t>
            </a:r>
            <a:r>
              <a:rPr lang="en-US" sz="3800" dirty="0"/>
              <a:t>ER use among the uninsured aged 45-64</a:t>
            </a:r>
            <a:r>
              <a:rPr lang="en-US" sz="3800" dirty="0" smtClean="0"/>
              <a:t>. In the future, we plan build a two-part model for ER expenditures using cardiovascular disease as our predictor variable.</a:t>
            </a:r>
            <a:endParaRPr lang="en-US" sz="3800" dirty="0"/>
          </a:p>
        </p:txBody>
      </p:sp>
      <p:sp>
        <p:nvSpPr>
          <p:cNvPr id="21" name="Rectangle 20"/>
          <p:cNvSpPr/>
          <p:nvPr/>
        </p:nvSpPr>
        <p:spPr>
          <a:xfrm>
            <a:off x="1029436" y="18592800"/>
            <a:ext cx="12299775" cy="3016210"/>
          </a:xfrm>
          <a:prstGeom prst="rect">
            <a:avLst/>
          </a:prstGeom>
        </p:spPr>
        <p:txBody>
          <a:bodyPr wrap="square">
            <a:spAutoFit/>
          </a:bodyPr>
          <a:lstStyle/>
          <a:p>
            <a:pPr marL="571500" indent="-571500">
              <a:buFont typeface="Arial" panose="020B0604020202020204" pitchFamily="34" charset="0"/>
              <a:buChar char="•"/>
            </a:pPr>
            <a:r>
              <a:rPr lang="en-US" sz="3800" dirty="0" smtClean="0"/>
              <a:t>Purpose: To explore which chronic conditions are associated with emergency room expenditures among uninsured people aged 45-64 living in the U.S. </a:t>
            </a:r>
          </a:p>
          <a:p>
            <a:pPr marL="571500" indent="-571500">
              <a:buFont typeface="Arial" panose="020B0604020202020204" pitchFamily="34" charset="0"/>
              <a:buChar char="•"/>
            </a:pPr>
            <a:r>
              <a:rPr lang="en-US" sz="3800" dirty="0" smtClean="0"/>
              <a:t>This knowledge will be used for the purpose of prioritizing coverage of preventive and treatment services.</a:t>
            </a:r>
            <a:endParaRPr lang="en-US" sz="3800" dirty="0"/>
          </a:p>
        </p:txBody>
      </p:sp>
      <p:sp>
        <p:nvSpPr>
          <p:cNvPr id="22" name="TextBox 21"/>
          <p:cNvSpPr txBox="1"/>
          <p:nvPr/>
        </p:nvSpPr>
        <p:spPr>
          <a:xfrm>
            <a:off x="1021415" y="17373600"/>
            <a:ext cx="12299775" cy="1021818"/>
          </a:xfrm>
          <a:prstGeom prst="rect">
            <a:avLst/>
          </a:prstGeom>
          <a:solidFill>
            <a:schemeClr val="tx2"/>
          </a:solidFill>
          <a:ln w="76200" cmpd="sng">
            <a:solidFill>
              <a:srgbClr val="FF6600"/>
            </a:solidFill>
          </a:ln>
        </p:spPr>
        <p:txBody>
          <a:bodyPr wrap="square" lIns="128016" tIns="64008" rIns="128016" bIns="64008" rtlCol="0">
            <a:spAutoFit/>
          </a:bodyPr>
          <a:lstStyle/>
          <a:p>
            <a:pPr algn="ctr"/>
            <a:r>
              <a:rPr lang="en-US" sz="5800" b="1" dirty="0" smtClean="0">
                <a:solidFill>
                  <a:srgbClr val="FFFFFF"/>
                </a:solidFill>
                <a:latin typeface="Book Antiqua"/>
                <a:cs typeface="Book Antiqua"/>
              </a:rPr>
              <a:t>Purpose</a:t>
            </a:r>
            <a:endParaRPr lang="en-US" sz="5800" b="1" dirty="0">
              <a:solidFill>
                <a:srgbClr val="FFFFFF"/>
              </a:solidFill>
              <a:latin typeface="Book Antiqua"/>
              <a:cs typeface="Book Antiqua"/>
            </a:endParaRPr>
          </a:p>
        </p:txBody>
      </p:sp>
      <p:sp>
        <p:nvSpPr>
          <p:cNvPr id="23" name="TextBox 22"/>
          <p:cNvSpPr txBox="1"/>
          <p:nvPr/>
        </p:nvSpPr>
        <p:spPr>
          <a:xfrm>
            <a:off x="30681841" y="22326600"/>
            <a:ext cx="12262412" cy="1052596"/>
          </a:xfrm>
          <a:prstGeom prst="rect">
            <a:avLst/>
          </a:prstGeom>
          <a:solidFill>
            <a:schemeClr val="tx2"/>
          </a:solidFill>
          <a:ln w="76200" cmpd="sng">
            <a:solidFill>
              <a:srgbClr val="FF6600"/>
            </a:solidFill>
          </a:ln>
        </p:spPr>
        <p:txBody>
          <a:bodyPr wrap="square" lIns="128016" tIns="64008" rIns="128016" bIns="64008" rtlCol="0">
            <a:spAutoFit/>
          </a:bodyPr>
          <a:lstStyle/>
          <a:p>
            <a:pPr algn="ctr"/>
            <a:r>
              <a:rPr lang="en-US" sz="5800" b="1" dirty="0" smtClean="0">
                <a:solidFill>
                  <a:srgbClr val="FFFFFF"/>
                </a:solidFill>
                <a:latin typeface="Book Antiqua"/>
                <a:cs typeface="Book Antiqua"/>
              </a:rPr>
              <a:t>References</a:t>
            </a:r>
            <a:endParaRPr lang="en-US" sz="5800" b="1" dirty="0">
              <a:solidFill>
                <a:srgbClr val="FFFFFF"/>
              </a:solidFill>
              <a:latin typeface="Book Antiqua"/>
              <a:cs typeface="Book Antiqua"/>
            </a:endParaRPr>
          </a:p>
        </p:txBody>
      </p:sp>
      <p:sp>
        <p:nvSpPr>
          <p:cNvPr id="25" name="Rectangle 24"/>
          <p:cNvSpPr/>
          <p:nvPr/>
        </p:nvSpPr>
        <p:spPr>
          <a:xfrm>
            <a:off x="30644478" y="23469600"/>
            <a:ext cx="12299775" cy="9510296"/>
          </a:xfrm>
          <a:prstGeom prst="rect">
            <a:avLst/>
          </a:prstGeom>
        </p:spPr>
        <p:txBody>
          <a:bodyPr wrap="square">
            <a:spAutoFit/>
          </a:bodyPr>
          <a:lstStyle/>
          <a:p>
            <a:r>
              <a:rPr lang="en-US" sz="3200" baseline="30000" dirty="0"/>
              <a:t>1</a:t>
            </a:r>
            <a:r>
              <a:rPr lang="en-US" sz="3200" dirty="0"/>
              <a:t>Gresenz, C. R., </a:t>
            </a:r>
            <a:r>
              <a:rPr lang="en-US" sz="3200" dirty="0" err="1"/>
              <a:t>Rogowski</a:t>
            </a:r>
            <a:r>
              <a:rPr lang="en-US" sz="3200" dirty="0"/>
              <a:t>, J., &amp; </a:t>
            </a:r>
            <a:r>
              <a:rPr lang="en-US" sz="3200" dirty="0" err="1"/>
              <a:t>Escarce</a:t>
            </a:r>
            <a:r>
              <a:rPr lang="en-US" sz="3200" dirty="0"/>
              <a:t>, J. J. (2007). Health Care Markets, the Safety Net, and Utilization of Care among the Uninsured. </a:t>
            </a:r>
            <a:r>
              <a:rPr lang="en-US" sz="3200" i="1" dirty="0"/>
              <a:t>Health Services Research</a:t>
            </a:r>
            <a:r>
              <a:rPr lang="en-US" sz="3200" dirty="0"/>
              <a:t>, </a:t>
            </a:r>
            <a:r>
              <a:rPr lang="en-US" sz="3200" i="1" dirty="0"/>
              <a:t>42</a:t>
            </a:r>
            <a:r>
              <a:rPr lang="en-US" sz="3200" dirty="0"/>
              <a:t>(1 Pt 1), 239–264. </a:t>
            </a:r>
            <a:r>
              <a:rPr lang="en-US" sz="3200" dirty="0" smtClean="0"/>
              <a:t>doi:10.1111/j.1475-6773.2006.00602.x</a:t>
            </a:r>
          </a:p>
          <a:p>
            <a:endParaRPr lang="en-US" sz="2400" dirty="0"/>
          </a:p>
          <a:p>
            <a:r>
              <a:rPr lang="en-US" sz="3200" baseline="30000" dirty="0"/>
              <a:t>2</a:t>
            </a:r>
            <a:r>
              <a:rPr lang="en-US" sz="3200" dirty="0"/>
              <a:t>Pagán, J. A., &amp; </a:t>
            </a:r>
            <a:r>
              <a:rPr lang="en-US" sz="3200" dirty="0" err="1"/>
              <a:t>Pauly</a:t>
            </a:r>
            <a:r>
              <a:rPr lang="en-US" sz="3200" dirty="0"/>
              <a:t>, M. V. (2006). Community-Level </a:t>
            </a:r>
            <a:r>
              <a:rPr lang="en-US" sz="3200" dirty="0" err="1"/>
              <a:t>Uninsurance</a:t>
            </a:r>
            <a:r>
              <a:rPr lang="en-US" sz="3200" dirty="0"/>
              <a:t> and the Unmet Medical Needs of Insured and Uninsured Adults. </a:t>
            </a:r>
            <a:r>
              <a:rPr lang="en-US" sz="3200" i="1" dirty="0"/>
              <a:t>Health Services Research</a:t>
            </a:r>
            <a:r>
              <a:rPr lang="en-US" sz="3200" dirty="0"/>
              <a:t>, </a:t>
            </a:r>
            <a:r>
              <a:rPr lang="en-US" sz="3200" i="1" dirty="0"/>
              <a:t>41</a:t>
            </a:r>
            <a:r>
              <a:rPr lang="en-US" sz="3200" dirty="0"/>
              <a:t>(3 Pt 1), 788–803. </a:t>
            </a:r>
            <a:r>
              <a:rPr lang="en-US" sz="3200" dirty="0" smtClean="0"/>
              <a:t>doi:10.1111/j.1475-6773.2006.00506.x</a:t>
            </a:r>
          </a:p>
          <a:p>
            <a:endParaRPr lang="en-US" sz="2400" dirty="0"/>
          </a:p>
          <a:p>
            <a:r>
              <a:rPr lang="en-US" sz="3200" baseline="30000" dirty="0"/>
              <a:t>3</a:t>
            </a:r>
            <a:r>
              <a:rPr lang="en-US" sz="3200" dirty="0"/>
              <a:t>The High Concentration of U.S. Health Care Expenditures: Research in Action, Issue 19. June 2006. Agency for Healthcare Research and Quality, Rockville, </a:t>
            </a:r>
            <a:r>
              <a:rPr lang="en-US" sz="3200" dirty="0" smtClean="0"/>
              <a:t>MD. http</a:t>
            </a:r>
            <a:r>
              <a:rPr lang="en-US" sz="3200" dirty="0"/>
              <a:t>://</a:t>
            </a:r>
            <a:r>
              <a:rPr lang="en-US" sz="3200" dirty="0" smtClean="0"/>
              <a:t>archive.ahrq.gov/research/findings/factsheets/costs/expriach/  index.html</a:t>
            </a:r>
            <a:endParaRPr lang="en-US" sz="3200" dirty="0"/>
          </a:p>
          <a:p>
            <a:endParaRPr lang="en-US" sz="2400" baseline="30000" dirty="0" smtClean="0"/>
          </a:p>
          <a:p>
            <a:r>
              <a:rPr lang="en-US" sz="3200" baseline="30000" dirty="0" smtClean="0"/>
              <a:t>4</a:t>
            </a:r>
            <a:r>
              <a:rPr lang="en-US" sz="3200" dirty="0" smtClean="0"/>
              <a:t>Baker</a:t>
            </a:r>
            <a:r>
              <a:rPr lang="en-US" sz="3200" dirty="0"/>
              <a:t>, D. W., </a:t>
            </a:r>
            <a:r>
              <a:rPr lang="en-US" sz="3200" dirty="0" err="1"/>
              <a:t>Sudano</a:t>
            </a:r>
            <a:r>
              <a:rPr lang="en-US" sz="3200" dirty="0"/>
              <a:t>, J. J., Albert, J. M., </a:t>
            </a:r>
            <a:r>
              <a:rPr lang="en-US" sz="3200" dirty="0" err="1"/>
              <a:t>Borawski</a:t>
            </a:r>
            <a:r>
              <a:rPr lang="en-US" sz="3200" dirty="0"/>
              <a:t>, E. A., &amp; </a:t>
            </a:r>
            <a:r>
              <a:rPr lang="en-US" sz="3200" dirty="0" err="1"/>
              <a:t>Dor</a:t>
            </a:r>
            <a:r>
              <a:rPr lang="en-US" sz="3200" dirty="0"/>
              <a:t>, A. (2001). Lack of health insurance and decline in overall health in late middle age.</a:t>
            </a:r>
            <a:r>
              <a:rPr lang="en-US" sz="3200" i="1" dirty="0"/>
              <a:t> N </a:t>
            </a:r>
            <a:r>
              <a:rPr lang="en-US" sz="3200" i="1" dirty="0" err="1"/>
              <a:t>Engl</a:t>
            </a:r>
            <a:r>
              <a:rPr lang="en-US" sz="3200" i="1" dirty="0"/>
              <a:t> J Med, 345</a:t>
            </a:r>
            <a:r>
              <a:rPr lang="en-US" sz="3200" dirty="0"/>
              <a:t>(15), 1106-1112. doi:10.1056/NEJMsa002887</a:t>
            </a:r>
          </a:p>
          <a:p>
            <a:endParaRPr lang="en-US" sz="3600" dirty="0"/>
          </a:p>
        </p:txBody>
      </p:sp>
      <p:sp>
        <p:nvSpPr>
          <p:cNvPr id="10" name="AutoShape 6" descr="Displaying wdmHEHDPublicHealth_copu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243852"/>
            <a:ext cx="63912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4439901" y="17413069"/>
            <a:ext cx="7716349" cy="646331"/>
          </a:xfrm>
          <a:prstGeom prst="rect">
            <a:avLst/>
          </a:prstGeom>
          <a:noFill/>
        </p:spPr>
        <p:txBody>
          <a:bodyPr wrap="square" rtlCol="0">
            <a:spAutoFit/>
          </a:bodyPr>
          <a:lstStyle/>
          <a:p>
            <a:r>
              <a:rPr lang="en-US" sz="3600" b="1" dirty="0" smtClean="0"/>
              <a:t>Figure 1: ER Expenditures </a:t>
            </a:r>
            <a:endParaRPr lang="en-US" sz="3600" b="1" dirty="0"/>
          </a:p>
        </p:txBody>
      </p:sp>
      <p:sp>
        <p:nvSpPr>
          <p:cNvPr id="33" name="TextBox 32"/>
          <p:cNvSpPr txBox="1"/>
          <p:nvPr/>
        </p:nvSpPr>
        <p:spPr>
          <a:xfrm>
            <a:off x="22402800" y="17449800"/>
            <a:ext cx="7716349" cy="646331"/>
          </a:xfrm>
          <a:prstGeom prst="rect">
            <a:avLst/>
          </a:prstGeom>
          <a:noFill/>
        </p:spPr>
        <p:txBody>
          <a:bodyPr wrap="square" rtlCol="0">
            <a:spAutoFit/>
          </a:bodyPr>
          <a:lstStyle/>
          <a:p>
            <a:r>
              <a:rPr lang="en-US" sz="3600" b="1" dirty="0" smtClean="0"/>
              <a:t>Figure 2: Non-Zero ER Expenditures</a:t>
            </a:r>
            <a:endParaRPr lang="en-US" sz="3600" b="1" dirty="0"/>
          </a:p>
        </p:txBody>
      </p:sp>
      <p:graphicFrame>
        <p:nvGraphicFramePr>
          <p:cNvPr id="28" name="Table 27"/>
          <p:cNvGraphicFramePr>
            <a:graphicFrameLocks noGrp="1"/>
          </p:cNvGraphicFramePr>
          <p:nvPr>
            <p:extLst>
              <p:ext uri="{D42A27DB-BD31-4B8C-83A1-F6EECF244321}">
                <p14:modId xmlns:p14="http://schemas.microsoft.com/office/powerpoint/2010/main" val="2904759914"/>
              </p:ext>
            </p:extLst>
          </p:nvPr>
        </p:nvGraphicFramePr>
        <p:xfrm>
          <a:off x="14768257" y="24827318"/>
          <a:ext cx="14568743" cy="7252885"/>
        </p:xfrm>
        <a:graphic>
          <a:graphicData uri="http://schemas.openxmlformats.org/drawingml/2006/table">
            <a:tbl>
              <a:tblPr firstRow="1" firstCol="1" bandRow="1"/>
              <a:tblGrid>
                <a:gridCol w="3034657"/>
                <a:gridCol w="2009086"/>
                <a:gridCol w="2286000"/>
                <a:gridCol w="1295400"/>
                <a:gridCol w="1447800"/>
                <a:gridCol w="2133600"/>
                <a:gridCol w="2362200"/>
              </a:tblGrid>
              <a:tr h="1172069">
                <a:tc>
                  <a:txBody>
                    <a:bodyPr/>
                    <a:lstStyle/>
                    <a:p>
                      <a:pPr marL="0" marR="0" algn="ctr">
                        <a:lnSpc>
                          <a:spcPct val="115000"/>
                        </a:lnSpc>
                        <a:spcBef>
                          <a:spcPts val="0"/>
                        </a:spcBef>
                        <a:spcAft>
                          <a:spcPts val="0"/>
                        </a:spcAft>
                      </a:pPr>
                      <a:r>
                        <a:rPr lang="en-US" sz="3000" b="1" dirty="0">
                          <a:effectLst/>
                          <a:latin typeface="Calibri"/>
                          <a:ea typeface="Calibri"/>
                          <a:cs typeface="Times New Roman"/>
                        </a:rPr>
                        <a:t>Chronic Condition</a:t>
                      </a:r>
                      <a:endParaRPr lang="en-US" sz="30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b="1">
                          <a:effectLst/>
                          <a:latin typeface="Calibri"/>
                          <a:ea typeface="Calibri"/>
                          <a:cs typeface="Times New Roman"/>
                        </a:rPr>
                        <a:t>Coefficient</a:t>
                      </a:r>
                      <a:endParaRPr lang="en-US" sz="30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b="1">
                          <a:effectLst/>
                          <a:latin typeface="Calibri"/>
                          <a:ea typeface="Calibri"/>
                          <a:cs typeface="Times New Roman"/>
                        </a:rPr>
                        <a:t>Standard   </a:t>
                      </a:r>
                      <a:endParaRPr lang="en-US" sz="3000">
                        <a:effectLst/>
                        <a:latin typeface="Calibri"/>
                        <a:ea typeface="Calibri"/>
                        <a:cs typeface="Times New Roman"/>
                      </a:endParaRPr>
                    </a:p>
                    <a:p>
                      <a:pPr marL="0" marR="0">
                        <a:lnSpc>
                          <a:spcPct val="115000"/>
                        </a:lnSpc>
                        <a:spcBef>
                          <a:spcPts val="0"/>
                        </a:spcBef>
                        <a:spcAft>
                          <a:spcPts val="0"/>
                        </a:spcAft>
                      </a:pPr>
                      <a:r>
                        <a:rPr lang="en-US" sz="3000" b="1">
                          <a:effectLst/>
                          <a:latin typeface="Calibri"/>
                          <a:ea typeface="Calibri"/>
                          <a:cs typeface="Times New Roman"/>
                        </a:rPr>
                        <a:t>   Error</a:t>
                      </a:r>
                      <a:endParaRPr lang="en-US" sz="30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b="1">
                          <a:effectLst/>
                          <a:latin typeface="Calibri"/>
                          <a:ea typeface="Calibri"/>
                          <a:cs typeface="Times New Roman"/>
                        </a:rPr>
                        <a:t>  t</a:t>
                      </a:r>
                      <a:endParaRPr lang="en-US" sz="30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3000" b="1">
                          <a:effectLst/>
                          <a:latin typeface="Calibri"/>
                          <a:ea typeface="Calibri"/>
                          <a:cs typeface="Times New Roman"/>
                        </a:rPr>
                        <a:t>P &gt; |t|</a:t>
                      </a:r>
                      <a:endParaRPr lang="en-US" sz="30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3000" b="1">
                          <a:effectLst/>
                          <a:latin typeface="Calibri"/>
                          <a:ea typeface="Calibri"/>
                          <a:cs typeface="Times New Roman"/>
                        </a:rPr>
                        <a:t>[95% Confidence Interval]</a:t>
                      </a:r>
                      <a:endParaRPr lang="en-US" sz="300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760102">
                <a:tc>
                  <a:txBody>
                    <a:bodyPr/>
                    <a:lstStyle/>
                    <a:p>
                      <a:pPr marL="0" marR="0">
                        <a:lnSpc>
                          <a:spcPct val="115000"/>
                        </a:lnSpc>
                        <a:spcBef>
                          <a:spcPts val="0"/>
                        </a:spcBef>
                        <a:spcAft>
                          <a:spcPts val="20"/>
                        </a:spcAft>
                      </a:pPr>
                      <a:r>
                        <a:rPr lang="en-US" sz="3000">
                          <a:effectLst/>
                          <a:latin typeface="Calibri"/>
                          <a:ea typeface="Calibri"/>
                          <a:cs typeface="Times New Roman"/>
                        </a:rPr>
                        <a:t>Asthma</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1145.51</a:t>
                      </a:r>
                      <a:endParaRPr lang="en-US" sz="30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1016.62</a:t>
                      </a:r>
                      <a:endParaRPr lang="en-US" sz="30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20"/>
                        </a:spcAft>
                      </a:pPr>
                      <a:r>
                        <a:rPr lang="en-US" sz="3000">
                          <a:effectLst/>
                          <a:latin typeface="Calibri"/>
                          <a:ea typeface="Calibri"/>
                          <a:cs typeface="Times New Roman"/>
                        </a:rPr>
                        <a:t>1.13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20"/>
                        </a:spcAft>
                      </a:pPr>
                      <a:r>
                        <a:rPr lang="en-US" sz="3000" dirty="0" smtClean="0">
                          <a:effectLst/>
                          <a:latin typeface="Calibri"/>
                          <a:ea typeface="Calibri"/>
                          <a:cs typeface="Times New Roman"/>
                        </a:rPr>
                        <a:t>.260</a:t>
                      </a:r>
                      <a:endParaRPr lang="en-US" sz="30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a:t>
                      </a:r>
                      <a:r>
                        <a:rPr lang="en-US" sz="3000" dirty="0" smtClean="0">
                          <a:effectLst/>
                          <a:latin typeface="Calibri"/>
                          <a:ea typeface="Calibri"/>
                          <a:cs typeface="Times New Roman"/>
                        </a:rPr>
                        <a:t>849.01</a:t>
                      </a:r>
                      <a:endParaRPr lang="en-US" sz="30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 3140.03</a:t>
                      </a:r>
                      <a:endParaRPr lang="en-US" sz="30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760102">
                <a:tc>
                  <a:txBody>
                    <a:bodyPr/>
                    <a:lstStyle/>
                    <a:p>
                      <a:pPr marL="0" marR="0">
                        <a:lnSpc>
                          <a:spcPct val="115000"/>
                        </a:lnSpc>
                        <a:spcBef>
                          <a:spcPts val="0"/>
                        </a:spcBef>
                        <a:spcAft>
                          <a:spcPts val="20"/>
                        </a:spcAft>
                      </a:pPr>
                      <a:r>
                        <a:rPr lang="en-US" sz="3000" dirty="0">
                          <a:effectLst/>
                          <a:latin typeface="Calibri"/>
                          <a:ea typeface="Calibri"/>
                          <a:cs typeface="Times New Roman"/>
                        </a:rPr>
                        <a:t>Back Problems</a:t>
                      </a: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3845.49</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1085.67</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3.54</a:t>
                      </a:r>
                    </a:p>
                  </a:txBody>
                  <a:tcPr marL="68580" marR="68580" marT="0" marB="0">
                    <a:lnL>
                      <a:noFill/>
                    </a:lnL>
                    <a:lnR>
                      <a:noFill/>
                    </a:lnR>
                    <a:lnT>
                      <a:noFill/>
                    </a:lnT>
                    <a:lnB>
                      <a:noFill/>
                    </a:lnB>
                  </a:tcPr>
                </a:tc>
                <a:tc>
                  <a:txBody>
                    <a:bodyPr/>
                    <a:lstStyle/>
                    <a:p>
                      <a:pPr marL="0" marR="0" algn="ctr">
                        <a:lnSpc>
                          <a:spcPct val="115000"/>
                        </a:lnSpc>
                        <a:spcBef>
                          <a:spcPts val="0"/>
                        </a:spcBef>
                        <a:spcAft>
                          <a:spcPts val="20"/>
                        </a:spcAft>
                      </a:pPr>
                      <a:r>
                        <a:rPr lang="en-US" sz="3000" dirty="0" smtClean="0">
                          <a:effectLst/>
                          <a:latin typeface="Calibri"/>
                          <a:ea typeface="Calibri"/>
                          <a:cs typeface="Times New Roman"/>
                        </a:rPr>
                        <a:t>.000</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1715.50</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 5975.47</a:t>
                      </a:r>
                      <a:endParaRPr lang="en-US" sz="3000" dirty="0">
                        <a:effectLst/>
                        <a:latin typeface="Calibri"/>
                        <a:ea typeface="Calibri"/>
                        <a:cs typeface="Times New Roman"/>
                      </a:endParaRPr>
                    </a:p>
                  </a:txBody>
                  <a:tcPr marL="68580" marR="68580" marT="0" marB="0">
                    <a:lnL>
                      <a:noFill/>
                    </a:lnL>
                    <a:lnR>
                      <a:noFill/>
                    </a:lnR>
                    <a:lnT>
                      <a:noFill/>
                    </a:lnT>
                    <a:lnB>
                      <a:noFill/>
                    </a:lnB>
                  </a:tcPr>
                </a:tc>
              </a:tr>
              <a:tr h="760102">
                <a:tc>
                  <a:txBody>
                    <a:bodyPr/>
                    <a:lstStyle/>
                    <a:p>
                      <a:pPr marL="0" marR="0">
                        <a:lnSpc>
                          <a:spcPct val="115000"/>
                        </a:lnSpc>
                        <a:spcBef>
                          <a:spcPts val="0"/>
                        </a:spcBef>
                        <a:spcAft>
                          <a:spcPts val="20"/>
                        </a:spcAft>
                      </a:pPr>
                      <a:r>
                        <a:rPr lang="en-US" sz="3000" dirty="0">
                          <a:effectLst/>
                          <a:latin typeface="Calibri"/>
                          <a:ea typeface="Calibri"/>
                          <a:cs typeface="Times New Roman"/>
                        </a:rPr>
                        <a:t>Cardiovascular </a:t>
                      </a:r>
                      <a:r>
                        <a:rPr lang="en-US" sz="3000" dirty="0" smtClean="0">
                          <a:effectLst/>
                          <a:latin typeface="Calibri"/>
                          <a:ea typeface="Calibri"/>
                          <a:cs typeface="Times New Roman"/>
                        </a:rPr>
                        <a:t>Dis</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2544.04</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834.69</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a:effectLst/>
                          <a:latin typeface="Calibri"/>
                          <a:ea typeface="Calibri"/>
                          <a:cs typeface="Times New Roman"/>
                        </a:rPr>
                        <a:t>3.05</a:t>
                      </a:r>
                    </a:p>
                  </a:txBody>
                  <a:tcPr marL="68580" marR="68580" marT="0" marB="0">
                    <a:lnL>
                      <a:noFill/>
                    </a:lnL>
                    <a:lnR>
                      <a:noFill/>
                    </a:lnR>
                    <a:lnT>
                      <a:noFill/>
                    </a:lnT>
                    <a:lnB>
                      <a:noFill/>
                    </a:lnB>
                  </a:tcPr>
                </a:tc>
                <a:tc>
                  <a:txBody>
                    <a:bodyPr/>
                    <a:lstStyle/>
                    <a:p>
                      <a:pPr marL="0" marR="0" algn="ctr">
                        <a:lnSpc>
                          <a:spcPct val="115000"/>
                        </a:lnSpc>
                        <a:spcBef>
                          <a:spcPts val="0"/>
                        </a:spcBef>
                        <a:spcAft>
                          <a:spcPts val="20"/>
                        </a:spcAft>
                      </a:pPr>
                      <a:r>
                        <a:rPr lang="en-US" sz="3000" dirty="0" smtClean="0">
                          <a:effectLst/>
                          <a:latin typeface="Calibri"/>
                          <a:ea typeface="Calibri"/>
                          <a:cs typeface="Times New Roman"/>
                        </a:rPr>
                        <a:t>.002</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906.46</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 4181.62</a:t>
                      </a:r>
                      <a:endParaRPr lang="en-US" sz="3000" dirty="0">
                        <a:effectLst/>
                        <a:latin typeface="Calibri"/>
                        <a:ea typeface="Calibri"/>
                        <a:cs typeface="Times New Roman"/>
                      </a:endParaRPr>
                    </a:p>
                  </a:txBody>
                  <a:tcPr marL="68580" marR="68580" marT="0" marB="0">
                    <a:lnL>
                      <a:noFill/>
                    </a:lnL>
                    <a:lnR>
                      <a:noFill/>
                    </a:lnR>
                    <a:lnT>
                      <a:noFill/>
                    </a:lnT>
                    <a:lnB>
                      <a:noFill/>
                    </a:lnB>
                  </a:tcPr>
                </a:tc>
              </a:tr>
              <a:tr h="760102">
                <a:tc>
                  <a:txBody>
                    <a:bodyPr/>
                    <a:lstStyle/>
                    <a:p>
                      <a:pPr marL="0" marR="0">
                        <a:lnSpc>
                          <a:spcPct val="115000"/>
                        </a:lnSpc>
                        <a:spcBef>
                          <a:spcPts val="0"/>
                        </a:spcBef>
                        <a:spcAft>
                          <a:spcPts val="20"/>
                        </a:spcAft>
                      </a:pPr>
                      <a:r>
                        <a:rPr lang="en-US" sz="3000">
                          <a:effectLst/>
                          <a:latin typeface="Calibri"/>
                          <a:ea typeface="Calibri"/>
                          <a:cs typeface="Times New Roman"/>
                        </a:rPr>
                        <a:t>Diabetes</a:t>
                      </a: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2222.17</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1064.88</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a:effectLst/>
                          <a:latin typeface="Calibri"/>
                          <a:ea typeface="Calibri"/>
                          <a:cs typeface="Times New Roman"/>
                        </a:rPr>
                        <a:t>2.09</a:t>
                      </a:r>
                    </a:p>
                  </a:txBody>
                  <a:tcPr marL="68580" marR="68580" marT="0" marB="0">
                    <a:lnL>
                      <a:noFill/>
                    </a:lnL>
                    <a:lnR>
                      <a:noFill/>
                    </a:lnR>
                    <a:lnT>
                      <a:noFill/>
                    </a:lnT>
                    <a:lnB>
                      <a:noFill/>
                    </a:lnB>
                  </a:tcPr>
                </a:tc>
                <a:tc>
                  <a:txBody>
                    <a:bodyPr/>
                    <a:lstStyle/>
                    <a:p>
                      <a:pPr marL="0" marR="0" algn="ctr">
                        <a:lnSpc>
                          <a:spcPct val="115000"/>
                        </a:lnSpc>
                        <a:spcBef>
                          <a:spcPts val="0"/>
                        </a:spcBef>
                        <a:spcAft>
                          <a:spcPts val="20"/>
                        </a:spcAft>
                      </a:pPr>
                      <a:r>
                        <a:rPr lang="en-US" sz="3000" dirty="0" smtClean="0">
                          <a:effectLst/>
                          <a:latin typeface="Calibri"/>
                          <a:ea typeface="Calibri"/>
                          <a:cs typeface="Times New Roman"/>
                        </a:rPr>
                        <a:t>.037</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132.97</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 4311.37</a:t>
                      </a:r>
                      <a:endParaRPr lang="en-US" sz="3000" dirty="0">
                        <a:effectLst/>
                        <a:latin typeface="Calibri"/>
                        <a:ea typeface="Calibri"/>
                        <a:cs typeface="Times New Roman"/>
                      </a:endParaRPr>
                    </a:p>
                  </a:txBody>
                  <a:tcPr marL="68580" marR="68580" marT="0" marB="0">
                    <a:lnL>
                      <a:noFill/>
                    </a:lnL>
                    <a:lnR>
                      <a:noFill/>
                    </a:lnR>
                    <a:lnT>
                      <a:noFill/>
                    </a:lnT>
                    <a:lnB>
                      <a:noFill/>
                    </a:lnB>
                  </a:tcPr>
                </a:tc>
              </a:tr>
              <a:tr h="760102">
                <a:tc>
                  <a:txBody>
                    <a:bodyPr/>
                    <a:lstStyle/>
                    <a:p>
                      <a:pPr marL="0" marR="0">
                        <a:lnSpc>
                          <a:spcPct val="115000"/>
                        </a:lnSpc>
                        <a:spcBef>
                          <a:spcPts val="0"/>
                        </a:spcBef>
                        <a:spcAft>
                          <a:spcPts val="20"/>
                        </a:spcAft>
                      </a:pPr>
                      <a:r>
                        <a:rPr lang="en-US" sz="3000">
                          <a:effectLst/>
                          <a:latin typeface="Calibri"/>
                          <a:ea typeface="Calibri"/>
                          <a:cs typeface="Times New Roman"/>
                        </a:rPr>
                        <a:t>Kidney Disease</a:t>
                      </a: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4410.91</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1985.45</a:t>
                      </a: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a:effectLst/>
                          <a:latin typeface="Calibri"/>
                          <a:ea typeface="Calibri"/>
                          <a:cs typeface="Times New Roman"/>
                        </a:rPr>
                        <a:t>2.22</a:t>
                      </a:r>
                    </a:p>
                  </a:txBody>
                  <a:tcPr marL="68580" marR="68580" marT="0" marB="0">
                    <a:lnL>
                      <a:noFill/>
                    </a:lnL>
                    <a:lnR>
                      <a:noFill/>
                    </a:lnR>
                    <a:lnT>
                      <a:noFill/>
                    </a:lnT>
                    <a:lnB>
                      <a:noFill/>
                    </a:lnB>
                  </a:tcPr>
                </a:tc>
                <a:tc>
                  <a:txBody>
                    <a:bodyPr/>
                    <a:lstStyle/>
                    <a:p>
                      <a:pPr marL="0" marR="0" algn="ctr">
                        <a:lnSpc>
                          <a:spcPct val="115000"/>
                        </a:lnSpc>
                        <a:spcBef>
                          <a:spcPts val="0"/>
                        </a:spcBef>
                        <a:spcAft>
                          <a:spcPts val="20"/>
                        </a:spcAft>
                      </a:pPr>
                      <a:r>
                        <a:rPr lang="en-US" sz="3000" dirty="0" smtClean="0">
                          <a:effectLst/>
                          <a:latin typeface="Calibri"/>
                          <a:ea typeface="Calibri"/>
                          <a:cs typeface="Times New Roman"/>
                        </a:rPr>
                        <a:t>.026</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515.63</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 8306.19</a:t>
                      </a:r>
                      <a:endParaRPr lang="en-US" sz="3000" dirty="0">
                        <a:effectLst/>
                        <a:latin typeface="Calibri"/>
                        <a:ea typeface="Calibri"/>
                        <a:cs typeface="Times New Roman"/>
                      </a:endParaRPr>
                    </a:p>
                  </a:txBody>
                  <a:tcPr marL="68580" marR="68580" marT="0" marB="0">
                    <a:lnL>
                      <a:noFill/>
                    </a:lnL>
                    <a:lnR>
                      <a:noFill/>
                    </a:lnR>
                    <a:lnT>
                      <a:noFill/>
                    </a:lnT>
                    <a:lnB>
                      <a:noFill/>
                    </a:lnB>
                  </a:tcPr>
                </a:tc>
              </a:tr>
              <a:tr h="760102">
                <a:tc>
                  <a:txBody>
                    <a:bodyPr/>
                    <a:lstStyle/>
                    <a:p>
                      <a:pPr marL="0" marR="0">
                        <a:lnSpc>
                          <a:spcPct val="115000"/>
                        </a:lnSpc>
                        <a:spcBef>
                          <a:spcPts val="0"/>
                        </a:spcBef>
                        <a:spcAft>
                          <a:spcPts val="20"/>
                        </a:spcAft>
                      </a:pPr>
                      <a:r>
                        <a:rPr lang="en-US" sz="3000">
                          <a:effectLst/>
                          <a:latin typeface="Calibri"/>
                          <a:ea typeface="Calibri"/>
                          <a:cs typeface="Times New Roman"/>
                        </a:rPr>
                        <a:t>Mental Disorders</a:t>
                      </a: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1536.26</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953.26</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a:effectLst/>
                          <a:latin typeface="Calibri"/>
                          <a:ea typeface="Calibri"/>
                          <a:cs typeface="Times New Roman"/>
                        </a:rPr>
                        <a:t>1.61</a:t>
                      </a:r>
                    </a:p>
                  </a:txBody>
                  <a:tcPr marL="68580" marR="68580" marT="0" marB="0">
                    <a:lnL>
                      <a:noFill/>
                    </a:lnL>
                    <a:lnR>
                      <a:noFill/>
                    </a:lnR>
                    <a:lnT>
                      <a:noFill/>
                    </a:lnT>
                    <a:lnB>
                      <a:noFill/>
                    </a:lnB>
                  </a:tcPr>
                </a:tc>
                <a:tc>
                  <a:txBody>
                    <a:bodyPr/>
                    <a:lstStyle/>
                    <a:p>
                      <a:pPr marL="0" marR="0" algn="ctr">
                        <a:lnSpc>
                          <a:spcPct val="115000"/>
                        </a:lnSpc>
                        <a:spcBef>
                          <a:spcPts val="0"/>
                        </a:spcBef>
                        <a:spcAft>
                          <a:spcPts val="20"/>
                        </a:spcAft>
                      </a:pPr>
                      <a:r>
                        <a:rPr lang="en-US" sz="3000" dirty="0" smtClean="0">
                          <a:effectLst/>
                          <a:latin typeface="Calibri"/>
                          <a:ea typeface="Calibri"/>
                          <a:cs typeface="Times New Roman"/>
                        </a:rPr>
                        <a:t>.107</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333.95</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 3406.46</a:t>
                      </a:r>
                      <a:endParaRPr lang="en-US" sz="3000" dirty="0">
                        <a:effectLst/>
                        <a:latin typeface="Calibri"/>
                        <a:ea typeface="Calibri"/>
                        <a:cs typeface="Times New Roman"/>
                      </a:endParaRPr>
                    </a:p>
                  </a:txBody>
                  <a:tcPr marL="68580" marR="68580" marT="0" marB="0">
                    <a:lnL>
                      <a:noFill/>
                    </a:lnL>
                    <a:lnR>
                      <a:noFill/>
                    </a:lnR>
                    <a:lnT>
                      <a:noFill/>
                    </a:lnT>
                    <a:lnB>
                      <a:noFill/>
                    </a:lnB>
                  </a:tcPr>
                </a:tc>
              </a:tr>
              <a:tr h="760102">
                <a:tc>
                  <a:txBody>
                    <a:bodyPr/>
                    <a:lstStyle/>
                    <a:p>
                      <a:pPr marL="0" marR="0">
                        <a:lnSpc>
                          <a:spcPct val="115000"/>
                        </a:lnSpc>
                        <a:spcBef>
                          <a:spcPts val="0"/>
                        </a:spcBef>
                        <a:spcAft>
                          <a:spcPts val="20"/>
                        </a:spcAft>
                      </a:pPr>
                      <a:r>
                        <a:rPr lang="en-US" sz="3000">
                          <a:effectLst/>
                          <a:latin typeface="Calibri"/>
                          <a:ea typeface="Calibri"/>
                          <a:cs typeface="Times New Roman"/>
                        </a:rPr>
                        <a:t>Pneumonia</a:t>
                      </a: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 5288.27</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3933.69</a:t>
                      </a:r>
                      <a:r>
                        <a:rPr lang="en-US" sz="3000" baseline="0" dirty="0" smtClean="0">
                          <a:effectLst/>
                          <a:latin typeface="Calibri"/>
                          <a:ea typeface="Calibri"/>
                          <a:cs typeface="Times New Roman"/>
                        </a:rPr>
                        <a:t>  </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a:effectLst/>
                          <a:latin typeface="Calibri"/>
                          <a:ea typeface="Calibri"/>
                          <a:cs typeface="Times New Roman"/>
                        </a:rPr>
                        <a:t>1.34</a:t>
                      </a:r>
                    </a:p>
                  </a:txBody>
                  <a:tcPr marL="68580" marR="68580" marT="0" marB="0">
                    <a:lnL>
                      <a:noFill/>
                    </a:lnL>
                    <a:lnR>
                      <a:noFill/>
                    </a:lnR>
                    <a:lnT>
                      <a:noFill/>
                    </a:lnT>
                    <a:lnB>
                      <a:noFill/>
                    </a:lnB>
                  </a:tcPr>
                </a:tc>
                <a:tc>
                  <a:txBody>
                    <a:bodyPr/>
                    <a:lstStyle/>
                    <a:p>
                      <a:pPr marL="0" marR="0" algn="ctr">
                        <a:lnSpc>
                          <a:spcPct val="115000"/>
                        </a:lnSpc>
                        <a:spcBef>
                          <a:spcPts val="0"/>
                        </a:spcBef>
                        <a:spcAft>
                          <a:spcPts val="20"/>
                        </a:spcAft>
                      </a:pPr>
                      <a:r>
                        <a:rPr lang="en-US" sz="3000" dirty="0" smtClean="0">
                          <a:effectLst/>
                          <a:latin typeface="Calibri"/>
                          <a:ea typeface="Calibri"/>
                          <a:cs typeface="Times New Roman"/>
                        </a:rPr>
                        <a:t>.179</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a:t>
                      </a:r>
                      <a:r>
                        <a:rPr lang="en-US" sz="3000" dirty="0" smtClean="0">
                          <a:effectLst/>
                          <a:latin typeface="Calibri"/>
                          <a:ea typeface="Calibri"/>
                          <a:cs typeface="Times New Roman"/>
                        </a:rPr>
                        <a:t>2429.29</a:t>
                      </a:r>
                      <a:endParaRPr lang="en-US" sz="3000" dirty="0">
                        <a:effectLst/>
                        <a:latin typeface="Calibri"/>
                        <a:ea typeface="Calibri"/>
                        <a:cs typeface="Times New Roman"/>
                      </a:endParaRPr>
                    </a:p>
                  </a:txBody>
                  <a:tcPr marL="68580" marR="68580" marT="0" marB="0">
                    <a:lnL>
                      <a:noFill/>
                    </a:lnL>
                    <a:lnR>
                      <a:noFill/>
                    </a:lnR>
                    <a:lnT>
                      <a:noFill/>
                    </a:lnT>
                    <a:lnB>
                      <a:noFill/>
                    </a:lnB>
                  </a:tcPr>
                </a:tc>
                <a:tc>
                  <a:txBody>
                    <a:bodyPr/>
                    <a:lstStyle/>
                    <a:p>
                      <a:pPr marL="0" marR="0">
                        <a:lnSpc>
                          <a:spcPct val="115000"/>
                        </a:lnSpc>
                        <a:spcBef>
                          <a:spcPts val="0"/>
                        </a:spcBef>
                        <a:spcAft>
                          <a:spcPts val="20"/>
                        </a:spcAft>
                      </a:pPr>
                      <a:r>
                        <a:rPr lang="en-US" sz="3000">
                          <a:effectLst/>
                          <a:latin typeface="Calibri"/>
                          <a:ea typeface="Calibri"/>
                          <a:cs typeface="Times New Roman"/>
                        </a:rPr>
                        <a:t>13005.82</a:t>
                      </a:r>
                    </a:p>
                  </a:txBody>
                  <a:tcPr marL="68580" marR="68580" marT="0" marB="0">
                    <a:lnL>
                      <a:noFill/>
                    </a:lnL>
                    <a:lnR>
                      <a:noFill/>
                    </a:lnR>
                    <a:lnT>
                      <a:noFill/>
                    </a:lnT>
                    <a:lnB>
                      <a:noFill/>
                    </a:lnB>
                  </a:tcPr>
                </a:tc>
              </a:tr>
              <a:tr h="760102">
                <a:tc>
                  <a:txBody>
                    <a:bodyPr/>
                    <a:lstStyle/>
                    <a:p>
                      <a:pPr marL="0" marR="0">
                        <a:lnSpc>
                          <a:spcPct val="115000"/>
                        </a:lnSpc>
                        <a:spcBef>
                          <a:spcPts val="0"/>
                        </a:spcBef>
                        <a:spcAft>
                          <a:spcPts val="20"/>
                        </a:spcAft>
                      </a:pPr>
                      <a:r>
                        <a:rPr lang="en-US" sz="3000">
                          <a:effectLst/>
                          <a:latin typeface="Calibri"/>
                          <a:ea typeface="Calibri"/>
                          <a:cs typeface="Times New Roman"/>
                        </a:rPr>
                        <a:t>Skin Problems</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20"/>
                        </a:spcAft>
                      </a:pPr>
                      <a:r>
                        <a:rPr lang="en-US" sz="3000" dirty="0" smtClean="0">
                          <a:effectLst/>
                          <a:latin typeface="Calibri"/>
                          <a:ea typeface="Calibri"/>
                          <a:cs typeface="Times New Roman"/>
                        </a:rPr>
                        <a:t>   496.21</a:t>
                      </a:r>
                      <a:endParaRPr lang="en-US" sz="3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20"/>
                        </a:spcAft>
                      </a:pPr>
                      <a:r>
                        <a:rPr lang="en-US" sz="3000" dirty="0" smtClean="0">
                          <a:effectLst/>
                          <a:latin typeface="Calibri"/>
                          <a:ea typeface="Calibri"/>
                          <a:cs typeface="Times New Roman"/>
                        </a:rPr>
                        <a:t>1681.55</a:t>
                      </a:r>
                      <a:endParaRPr lang="en-US" sz="3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20"/>
                        </a:spcAft>
                      </a:pPr>
                      <a:r>
                        <a:rPr lang="en-US" sz="3000">
                          <a:effectLst/>
                          <a:latin typeface="Calibri"/>
                          <a:ea typeface="Calibri"/>
                          <a:cs typeface="Times New Roman"/>
                        </a:rPr>
                        <a:t>0.30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20"/>
                        </a:spcAft>
                      </a:pPr>
                      <a:r>
                        <a:rPr lang="en-US" sz="3000" dirty="0" smtClean="0">
                          <a:effectLst/>
                          <a:latin typeface="Calibri"/>
                          <a:ea typeface="Calibri"/>
                          <a:cs typeface="Times New Roman"/>
                        </a:rPr>
                        <a:t>.768</a:t>
                      </a:r>
                      <a:endParaRPr lang="en-US" sz="3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a:t>
                      </a:r>
                      <a:r>
                        <a:rPr lang="en-US" sz="3000" dirty="0" smtClean="0">
                          <a:effectLst/>
                          <a:latin typeface="Calibri"/>
                          <a:ea typeface="Calibri"/>
                          <a:cs typeface="Times New Roman"/>
                        </a:rPr>
                        <a:t>2802.85</a:t>
                      </a:r>
                      <a:endParaRPr lang="en-US" sz="3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20"/>
                        </a:spcAft>
                      </a:pPr>
                      <a:r>
                        <a:rPr lang="en-US" sz="3000" dirty="0">
                          <a:effectLst/>
                          <a:latin typeface="Calibri"/>
                          <a:ea typeface="Calibri"/>
                          <a:cs typeface="Times New Roman"/>
                        </a:rPr>
                        <a:t> </a:t>
                      </a:r>
                      <a:r>
                        <a:rPr lang="en-US" sz="3000" dirty="0" smtClean="0">
                          <a:effectLst/>
                          <a:latin typeface="Calibri"/>
                          <a:ea typeface="Calibri"/>
                          <a:cs typeface="Times New Roman"/>
                        </a:rPr>
                        <a:t> 3795.27</a:t>
                      </a:r>
                      <a:endParaRPr lang="en-US" sz="3000" dirty="0">
                        <a:effectLst/>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29" name="Rectangle 11"/>
          <p:cNvSpPr>
            <a:spLocks noChangeArrowheads="1"/>
          </p:cNvSpPr>
          <p:nvPr/>
        </p:nvSpPr>
        <p:spPr bwMode="auto">
          <a:xfrm>
            <a:off x="14439582" y="24033778"/>
            <a:ext cx="11010365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Table 1</a:t>
            </a:r>
            <a:r>
              <a:rPr kumimoji="0" lang="en-US" altLang="en-US" sz="36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 </a:t>
            </a:r>
            <a:r>
              <a:rPr kumimoji="0" lang="en-US" altLang="en-US" sz="2800" b="0" i="0" u="none" strike="noStrike" cap="none" normalizeH="0" baseline="0" dirty="0" smtClean="0">
                <a:ln>
                  <a:noFill/>
                </a:ln>
                <a:solidFill>
                  <a:srgbClr val="000000"/>
                </a:solidFill>
                <a:effectLst/>
                <a:latin typeface="Verdana" pitchFamily="34" charset="0"/>
                <a:ea typeface="Calibri" pitchFamily="34" charset="0"/>
                <a:cs typeface="Times New Roman" pitchFamily="18" charset="0"/>
              </a:rPr>
              <a:t>Tobit Regression Model for ER Expenditures for the Uninsured, Age 45-64</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3458" y="18103964"/>
            <a:ext cx="7482142" cy="5475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92378" y="18146242"/>
            <a:ext cx="7378022" cy="539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6200" y="6553200"/>
            <a:ext cx="13417721" cy="1033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069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577</Words>
  <Application>Microsoft Office PowerPoint</Application>
  <PresentationFormat>Custom</PresentationFormat>
  <Paragraphs>103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Nichols</dc:creator>
  <cp:lastModifiedBy>Windows User</cp:lastModifiedBy>
  <cp:revision>59</cp:revision>
  <cp:lastPrinted>2015-04-03T15:21:23Z</cp:lastPrinted>
  <dcterms:created xsi:type="dcterms:W3CDTF">2014-04-23T09:31:49Z</dcterms:created>
  <dcterms:modified xsi:type="dcterms:W3CDTF">2015-05-21T15:38:43Z</dcterms:modified>
</cp:coreProperties>
</file>